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3" r:id="rId5"/>
    <p:sldId id="262" r:id="rId6"/>
    <p:sldId id="258" r:id="rId7"/>
    <p:sldId id="259" r:id="rId8"/>
    <p:sldId id="260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132856"/>
            <a:ext cx="7714859" cy="1793167"/>
          </a:xfrm>
        </p:spPr>
        <p:txBody>
          <a:bodyPr/>
          <a:lstStyle/>
          <a:p>
            <a:pPr marL="182880" indent="0">
              <a:buNone/>
            </a:pPr>
            <a:r>
              <a:rPr lang="uk-UA" sz="6000" dirty="0" smtClean="0">
                <a:solidFill>
                  <a:srgbClr val="FF0000"/>
                </a:solidFill>
              </a:rPr>
              <a:t>Фольклорні жанри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55049"/>
            <a:ext cx="2991544" cy="2440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03317"/>
            <a:ext cx="3672408" cy="2491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05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6309320"/>
            <a:ext cx="3848215" cy="2789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533456" cy="5361776"/>
          </a:xfrm>
        </p:spPr>
        <p:txBody>
          <a:bodyPr>
            <a:normAutofit lnSpcReduction="10000"/>
          </a:bodyPr>
          <a:lstStyle/>
          <a:p>
            <a:pPr marL="0" indent="633413" algn="just"/>
            <a:r>
              <a:rPr lang="ru-RU" sz="3200" dirty="0" err="1" smtClean="0"/>
              <a:t>Найкоротші</a:t>
            </a:r>
            <a:r>
              <a:rPr lang="ru-RU" sz="3200" dirty="0" smtClean="0"/>
              <a:t>  </a:t>
            </a:r>
            <a:r>
              <a:rPr lang="ru-RU" sz="3200" dirty="0" err="1"/>
              <a:t>жанри</a:t>
            </a:r>
            <a:r>
              <a:rPr lang="ru-RU" sz="3200" dirty="0"/>
              <a:t>  фольклору  </a:t>
            </a:r>
            <a:r>
              <a:rPr lang="ru-RU" sz="3200" dirty="0" err="1"/>
              <a:t>влучно</a:t>
            </a:r>
            <a:r>
              <a:rPr lang="ru-RU" sz="3200" dirty="0"/>
              <a:t>,  образно, </a:t>
            </a:r>
            <a:r>
              <a:rPr lang="ru-RU" sz="3200" dirty="0" err="1"/>
              <a:t>дотепно</a:t>
            </a:r>
            <a:r>
              <a:rPr lang="ru-RU" sz="3200" dirty="0"/>
              <a:t>  і  </a:t>
            </a:r>
            <a:r>
              <a:rPr lang="ru-RU" sz="3200" dirty="0" err="1"/>
              <a:t>талановито</a:t>
            </a:r>
            <a:r>
              <a:rPr lang="ru-RU" sz="3200" dirty="0"/>
              <a:t>  </a:t>
            </a:r>
            <a:r>
              <a:rPr lang="ru-RU" sz="3200" dirty="0" err="1"/>
              <a:t>відбивають</a:t>
            </a:r>
            <a:r>
              <a:rPr lang="ru-RU" sz="3200" dirty="0"/>
              <a:t>  </a:t>
            </a:r>
            <a:r>
              <a:rPr lang="ru-RU" sz="3200" dirty="0" err="1"/>
              <a:t>найсуттєвіші</a:t>
            </a:r>
            <a:r>
              <a:rPr lang="ru-RU" sz="3200" dirty="0"/>
              <a:t>  </a:t>
            </a:r>
            <a:r>
              <a:rPr lang="ru-RU" sz="3200" dirty="0" err="1"/>
              <a:t>сторони</a:t>
            </a:r>
            <a:r>
              <a:rPr lang="ru-RU" sz="3200" dirty="0"/>
              <a:t>  </a:t>
            </a:r>
            <a:r>
              <a:rPr lang="ru-RU" sz="3200" dirty="0" err="1"/>
              <a:t>людського</a:t>
            </a:r>
            <a:r>
              <a:rPr lang="ru-RU" sz="3200" dirty="0"/>
              <a:t>  </a:t>
            </a:r>
            <a:r>
              <a:rPr lang="ru-RU" sz="3200" dirty="0" err="1"/>
              <a:t>життя</a:t>
            </a:r>
            <a:r>
              <a:rPr lang="ru-RU" sz="3200" dirty="0"/>
              <a:t>, </a:t>
            </a:r>
            <a:r>
              <a:rPr lang="ru-RU" sz="3200" dirty="0" err="1"/>
              <a:t>взаємин</a:t>
            </a:r>
            <a:r>
              <a:rPr lang="ru-RU" sz="3200" dirty="0"/>
              <a:t>,  рис  характеру,  </a:t>
            </a:r>
            <a:r>
              <a:rPr lang="ru-RU" sz="3200" dirty="0" err="1"/>
              <a:t>ставлення</a:t>
            </a:r>
            <a:r>
              <a:rPr lang="ru-RU" sz="3200" dirty="0"/>
              <a:t>  до  </a:t>
            </a:r>
            <a:r>
              <a:rPr lang="ru-RU" sz="3200" dirty="0" err="1"/>
              <a:t>світу</a:t>
            </a:r>
            <a:r>
              <a:rPr lang="ru-RU" sz="3200" dirty="0"/>
              <a:t>  </a:t>
            </a:r>
            <a:r>
              <a:rPr lang="ru-RU" sz="3200" dirty="0" err="1"/>
              <a:t>тощо</a:t>
            </a:r>
            <a:r>
              <a:rPr lang="ru-RU" sz="3200" dirty="0"/>
              <a:t>. </a:t>
            </a:r>
            <a:r>
              <a:rPr lang="ru-RU" sz="3200" dirty="0" err="1" smtClean="0"/>
              <a:t>Пареміографічні</a:t>
            </a:r>
            <a:r>
              <a:rPr lang="ru-RU" sz="3200" dirty="0" smtClean="0"/>
              <a:t>  </a:t>
            </a:r>
            <a:r>
              <a:rPr lang="ru-RU" sz="3200" dirty="0" err="1"/>
              <a:t>звороти</a:t>
            </a:r>
            <a:r>
              <a:rPr lang="ru-RU" sz="3200" dirty="0"/>
              <a:t>  є  </a:t>
            </a:r>
            <a:r>
              <a:rPr lang="ru-RU" sz="3200" dirty="0" err="1"/>
              <a:t>структурними</a:t>
            </a:r>
            <a:r>
              <a:rPr lang="ru-RU" sz="3200" dirty="0"/>
              <a:t> компонентами  </a:t>
            </a:r>
            <a:r>
              <a:rPr lang="ru-RU" sz="3200" dirty="0" err="1"/>
              <a:t>усного</a:t>
            </a:r>
            <a:r>
              <a:rPr lang="ru-RU" sz="3200" dirty="0"/>
              <a:t>  </a:t>
            </a:r>
            <a:r>
              <a:rPr lang="ru-RU" sz="3200" dirty="0" err="1"/>
              <a:t>мовлення</a:t>
            </a:r>
            <a:r>
              <a:rPr lang="ru-RU" sz="3200" dirty="0"/>
              <a:t>,  </a:t>
            </a:r>
            <a:r>
              <a:rPr lang="ru-RU" sz="3200" dirty="0" err="1"/>
              <a:t>роблять</a:t>
            </a:r>
            <a:r>
              <a:rPr lang="ru-RU" sz="3200" dirty="0"/>
              <a:t>  </a:t>
            </a:r>
            <a:r>
              <a:rPr lang="ru-RU" sz="3200" dirty="0" err="1"/>
              <a:t>його</a:t>
            </a:r>
            <a:r>
              <a:rPr lang="ru-RU" sz="3200" dirty="0"/>
              <a:t>  </a:t>
            </a:r>
            <a:r>
              <a:rPr lang="ru-RU" sz="3200" dirty="0" err="1"/>
              <a:t>точним</a:t>
            </a:r>
            <a:r>
              <a:rPr lang="ru-RU" sz="3200" dirty="0"/>
              <a:t>,  </a:t>
            </a:r>
            <a:r>
              <a:rPr lang="ru-RU" sz="3200" dirty="0" err="1"/>
              <a:t>образним</a:t>
            </a:r>
            <a:r>
              <a:rPr lang="ru-RU" sz="3200" dirty="0"/>
              <a:t>, </a:t>
            </a:r>
            <a:r>
              <a:rPr lang="ru-RU" sz="3200" dirty="0" err="1"/>
              <a:t>афористичним</a:t>
            </a:r>
            <a:r>
              <a:rPr lang="ru-RU" sz="3200" dirty="0"/>
              <a:t>, вони є орнаментом </a:t>
            </a:r>
            <a:r>
              <a:rPr lang="ru-RU" sz="3200" dirty="0" err="1"/>
              <a:t>висловленої</a:t>
            </a:r>
            <a:r>
              <a:rPr lang="ru-RU" sz="3200" dirty="0"/>
              <a:t> думки, </a:t>
            </a:r>
            <a:r>
              <a:rPr lang="ru-RU" sz="3200" dirty="0" err="1"/>
              <a:t>підкреслюють</a:t>
            </a:r>
            <a:r>
              <a:rPr lang="ru-RU" sz="3200" dirty="0"/>
              <a:t> у </a:t>
            </a:r>
            <a:r>
              <a:rPr lang="ru-RU" sz="3200" dirty="0" err="1"/>
              <a:t>ній</a:t>
            </a:r>
            <a:r>
              <a:rPr lang="ru-RU" sz="3200" dirty="0"/>
              <a:t> </a:t>
            </a:r>
            <a:r>
              <a:rPr lang="ru-RU" sz="3200" dirty="0" err="1"/>
              <a:t>смислові</a:t>
            </a:r>
            <a:r>
              <a:rPr lang="ru-RU" sz="3200" dirty="0"/>
              <a:t> </a:t>
            </a:r>
            <a:r>
              <a:rPr lang="ru-RU" sz="3200" dirty="0" err="1" smtClean="0"/>
              <a:t>акценти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9721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13285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sz="5400" dirty="0" smtClean="0">
                <a:solidFill>
                  <a:srgbClr val="FF0000"/>
                </a:solidFill>
              </a:rPr>
              <a:t>Дякую за увагу!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915816" y="5661248"/>
            <a:ext cx="4627984" cy="4320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334273"/>
            <a:ext cx="2285231" cy="3287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763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solidFill>
                  <a:srgbClr val="FF0000"/>
                </a:solidFill>
              </a:rPr>
              <a:t>Поняття про жанр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03648" y="2276872"/>
            <a:ext cx="6400800" cy="3474720"/>
          </a:xfrm>
        </p:spPr>
        <p:txBody>
          <a:bodyPr>
            <a:noAutofit/>
          </a:bodyPr>
          <a:lstStyle/>
          <a:p>
            <a:pPr marL="88900" indent="544513" algn="just"/>
            <a:r>
              <a:rPr lang="ru-RU" sz="3200" b="1" dirty="0"/>
              <a:t>ЖАНР</a:t>
            </a:r>
            <a:r>
              <a:rPr lang="ru-RU" sz="3200" dirty="0"/>
              <a:t> (франц. </a:t>
            </a:r>
            <a:r>
              <a:rPr lang="en-US" sz="3200" dirty="0"/>
              <a:t>genre, </a:t>
            </a:r>
            <a:r>
              <a:rPr lang="ru-RU" sz="3200" dirty="0" err="1"/>
              <a:t>від</a:t>
            </a:r>
            <a:r>
              <a:rPr lang="ru-RU" sz="3200" dirty="0"/>
              <a:t> лат. </a:t>
            </a:r>
            <a:r>
              <a:rPr lang="en-US" sz="3200" dirty="0"/>
              <a:t>genus (generis) – </a:t>
            </a:r>
            <a:r>
              <a:rPr lang="ru-RU" sz="3200" dirty="0" err="1"/>
              <a:t>рід</a:t>
            </a:r>
            <a:r>
              <a:rPr lang="ru-RU" sz="3200" dirty="0"/>
              <a:t>) – тип </a:t>
            </a:r>
            <a:r>
              <a:rPr lang="ru-RU" sz="3200" dirty="0" err="1"/>
              <a:t>художнього</a:t>
            </a:r>
            <a:r>
              <a:rPr lang="ru-RU" sz="3200" dirty="0"/>
              <a:t> </a:t>
            </a:r>
            <a:r>
              <a:rPr lang="ru-RU" sz="3200" dirty="0" err="1"/>
              <a:t>твору</a:t>
            </a:r>
            <a:r>
              <a:rPr lang="ru-RU" sz="3200" dirty="0"/>
              <a:t>, </a:t>
            </a:r>
            <a:r>
              <a:rPr lang="ru-RU" sz="3200" dirty="0" err="1"/>
              <a:t>який</a:t>
            </a:r>
            <a:r>
              <a:rPr lang="ru-RU" sz="3200" dirty="0"/>
              <a:t> </a:t>
            </a:r>
            <a:r>
              <a:rPr lang="ru-RU" sz="3200" dirty="0" err="1"/>
              <a:t>розрізняють</a:t>
            </a:r>
            <a:r>
              <a:rPr lang="ru-RU" sz="3200" dirty="0"/>
              <a:t> за </a:t>
            </a:r>
            <a:r>
              <a:rPr lang="ru-RU" sz="3200" dirty="0" err="1"/>
              <a:t>певними</a:t>
            </a:r>
            <a:r>
              <a:rPr lang="ru-RU" sz="3200" dirty="0"/>
              <a:t> </a:t>
            </a:r>
            <a:r>
              <a:rPr lang="ru-RU" sz="3200" dirty="0" err="1"/>
              <a:t>сталими</a:t>
            </a:r>
            <a:r>
              <a:rPr lang="ru-RU" sz="3200" dirty="0"/>
              <a:t>, </a:t>
            </a:r>
            <a:r>
              <a:rPr lang="ru-RU" sz="3200" dirty="0" err="1"/>
              <a:t>повторюваними</a:t>
            </a:r>
            <a:r>
              <a:rPr lang="ru-RU" sz="3200" dirty="0"/>
              <a:t> </a:t>
            </a:r>
            <a:r>
              <a:rPr lang="ru-RU" sz="3200" dirty="0" err="1"/>
              <a:t>формальними</a:t>
            </a:r>
            <a:r>
              <a:rPr lang="ru-RU" sz="3200" dirty="0"/>
              <a:t> і </a:t>
            </a:r>
            <a:r>
              <a:rPr lang="ru-RU" sz="3200" dirty="0" err="1"/>
              <a:t>змістовими</a:t>
            </a:r>
            <a:r>
              <a:rPr lang="ru-RU" sz="3200" dirty="0"/>
              <a:t> </a:t>
            </a:r>
            <a:r>
              <a:rPr lang="ru-RU" sz="3200" dirty="0" err="1"/>
              <a:t>ознаками</a:t>
            </a:r>
            <a:r>
              <a:rPr lang="ru-RU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667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21088"/>
            <a:ext cx="206692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76470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FF0000"/>
                </a:solidFill>
              </a:rPr>
              <a:t>Жанр у </a:t>
            </a:r>
            <a:r>
              <a:rPr lang="ru-RU" dirty="0" err="1">
                <a:solidFill>
                  <a:srgbClr val="FF0000"/>
                </a:solidFill>
              </a:rPr>
              <a:t>фольклорі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03648" y="2348880"/>
            <a:ext cx="6400800" cy="3474720"/>
          </a:xfrm>
        </p:spPr>
        <p:txBody>
          <a:bodyPr>
            <a:normAutofit/>
          </a:bodyPr>
          <a:lstStyle/>
          <a:p>
            <a:pPr marL="0" indent="722313" algn="just"/>
            <a:r>
              <a:rPr lang="ru-RU" sz="3200" b="1" dirty="0"/>
              <a:t>Жанр у </a:t>
            </a:r>
            <a:r>
              <a:rPr lang="ru-RU" sz="3200" b="1" dirty="0" err="1" smtClean="0"/>
              <a:t>фольклорі</a:t>
            </a:r>
            <a:r>
              <a:rPr lang="ru-RU" sz="3200" b="1" dirty="0" smtClean="0"/>
              <a:t> </a:t>
            </a:r>
            <a:r>
              <a:rPr lang="ru-RU" sz="3200" dirty="0" smtClean="0"/>
              <a:t>– </a:t>
            </a:r>
            <a:r>
              <a:rPr lang="ru-RU" sz="3200" dirty="0" err="1"/>
              <a:t>історично</a:t>
            </a:r>
            <a:r>
              <a:rPr lang="ru-RU" sz="3200" dirty="0"/>
              <a:t> </a:t>
            </a:r>
            <a:r>
              <a:rPr lang="ru-RU" sz="3200" dirty="0" err="1"/>
              <a:t>сформований</a:t>
            </a:r>
            <a:r>
              <a:rPr lang="ru-RU" sz="3200" dirty="0"/>
              <a:t> тип </a:t>
            </a:r>
            <a:r>
              <a:rPr lang="ru-RU" sz="3200" dirty="0" err="1"/>
              <a:t>уснопоетичних</a:t>
            </a:r>
            <a:r>
              <a:rPr lang="ru-RU" sz="3200" dirty="0"/>
              <a:t> </a:t>
            </a:r>
            <a:r>
              <a:rPr lang="ru-RU" sz="3200" dirty="0" err="1"/>
              <a:t>творів</a:t>
            </a:r>
            <a:r>
              <a:rPr lang="ru-RU" sz="3200" dirty="0"/>
              <a:t>, 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dirty="0" err="1"/>
              <a:t>характеризується</a:t>
            </a:r>
            <a:r>
              <a:rPr lang="ru-RU" sz="3200" dirty="0"/>
              <a:t> </a:t>
            </a:r>
            <a:endParaRPr lang="ru-RU" sz="3200" dirty="0" smtClean="0"/>
          </a:p>
          <a:p>
            <a:pPr marL="0" indent="0" algn="just">
              <a:buNone/>
            </a:pPr>
            <a:r>
              <a:rPr lang="ru-RU" sz="3200" dirty="0" err="1" smtClean="0"/>
              <a:t>спільними</a:t>
            </a:r>
            <a:r>
              <a:rPr lang="ru-RU" sz="3200" dirty="0" smtClean="0"/>
              <a:t> </a:t>
            </a:r>
            <a:r>
              <a:rPr lang="ru-RU" sz="3200" dirty="0" err="1"/>
              <a:t>ознаками</a:t>
            </a:r>
            <a:r>
              <a:rPr lang="ru-RU" sz="3200" dirty="0"/>
              <a:t> </a:t>
            </a:r>
            <a:endParaRPr lang="ru-RU" sz="3200" dirty="0" smtClean="0"/>
          </a:p>
          <a:p>
            <a:pPr marL="0" indent="0" algn="just">
              <a:buNone/>
            </a:pPr>
            <a:r>
              <a:rPr lang="ru-RU" sz="3200" dirty="0" err="1" smtClean="0"/>
              <a:t>змісту</a:t>
            </a:r>
            <a:r>
              <a:rPr lang="ru-RU" sz="3200" dirty="0" smtClean="0"/>
              <a:t> </a:t>
            </a:r>
            <a:r>
              <a:rPr lang="ru-RU" sz="3200" dirty="0"/>
              <a:t>й </a:t>
            </a:r>
            <a:r>
              <a:rPr lang="ru-RU" sz="3200" dirty="0" err="1"/>
              <a:t>форми</a:t>
            </a:r>
            <a:r>
              <a:rPr lang="ru-RU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1729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5373216"/>
            <a:ext cx="3085728" cy="1419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461448" cy="5001736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3200" dirty="0" err="1">
                <a:solidFill>
                  <a:srgbClr val="FF0000"/>
                </a:solidFill>
              </a:rPr>
              <a:t>Жанри</a:t>
            </a:r>
            <a:r>
              <a:rPr lang="ru-RU" sz="3200" dirty="0">
                <a:solidFill>
                  <a:srgbClr val="FF0000"/>
                </a:solidFill>
              </a:rPr>
              <a:t> у </a:t>
            </a:r>
            <a:r>
              <a:rPr lang="ru-RU" sz="3200" dirty="0" err="1">
                <a:solidFill>
                  <a:srgbClr val="FF0000"/>
                </a:solidFill>
              </a:rPr>
              <a:t>фольклорі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r>
              <a:rPr lang="ru-RU" sz="3200" dirty="0" err="1">
                <a:solidFill>
                  <a:srgbClr val="FF0000"/>
                </a:solidFill>
              </a:rPr>
              <a:t>розмежовують</a:t>
            </a:r>
            <a:r>
              <a:rPr lang="ru-RU" sz="3200" dirty="0">
                <a:solidFill>
                  <a:srgbClr val="FF0000"/>
                </a:solidFill>
              </a:rPr>
              <a:t> </a:t>
            </a:r>
            <a:endParaRPr lang="ru-RU" sz="3200" dirty="0" smtClean="0">
              <a:solidFill>
                <a:srgbClr val="FF0000"/>
              </a:solidFill>
            </a:endParaRPr>
          </a:p>
          <a:p>
            <a:pPr marL="45720" indent="0" algn="ctr">
              <a:buNone/>
            </a:pPr>
            <a:r>
              <a:rPr lang="ru-RU" sz="2800" i="1" dirty="0" smtClean="0">
                <a:solidFill>
                  <a:schemeClr val="tx1"/>
                </a:solidFill>
              </a:rPr>
              <a:t>за</a:t>
            </a:r>
            <a:r>
              <a:rPr lang="ru-RU" sz="2800" i="1" dirty="0" smtClean="0"/>
              <a:t> </a:t>
            </a:r>
            <a:r>
              <a:rPr lang="ru-RU" sz="2800" i="1" dirty="0"/>
              <a:t>способами </a:t>
            </a:r>
            <a:r>
              <a:rPr lang="ru-RU" sz="2800" i="1" dirty="0" err="1"/>
              <a:t>відтворення</a:t>
            </a:r>
            <a:r>
              <a:rPr lang="ru-RU" sz="2800" i="1" dirty="0"/>
              <a:t> </a:t>
            </a:r>
            <a:r>
              <a:rPr lang="ru-RU" sz="2800" i="1" dirty="0" err="1"/>
              <a:t>дійсності</a:t>
            </a:r>
            <a:r>
              <a:rPr lang="ru-RU" sz="2800" i="1" dirty="0"/>
              <a:t>, </a:t>
            </a:r>
            <a:r>
              <a:rPr lang="ru-RU" sz="2800" i="1" dirty="0" err="1"/>
              <a:t>родовими</a:t>
            </a:r>
            <a:r>
              <a:rPr lang="ru-RU" sz="2800" i="1" dirty="0"/>
              <a:t> </a:t>
            </a:r>
            <a:r>
              <a:rPr lang="ru-RU" sz="2800" i="1" dirty="0" err="1" smtClean="0"/>
              <a:t>ознаками</a:t>
            </a:r>
            <a:r>
              <a:rPr lang="ru-RU" sz="2800" i="1" dirty="0" smtClean="0"/>
              <a:t>:</a:t>
            </a:r>
          </a:p>
          <a:p>
            <a:pPr marL="45720" indent="0" algn="ctr">
              <a:buNone/>
            </a:pPr>
            <a:r>
              <a:rPr lang="uk-UA" sz="1400" i="1" dirty="0" smtClean="0"/>
              <a:t> </a:t>
            </a:r>
            <a:endParaRPr lang="ru-RU" sz="1400" i="1" dirty="0" smtClean="0"/>
          </a:p>
          <a:p>
            <a:pPr marL="501650" indent="-457200">
              <a:buFont typeface="Wingdings" pitchFamily="2" charset="2"/>
              <a:buChar char="Ø"/>
            </a:pPr>
            <a:r>
              <a:rPr lang="ru-RU" sz="2800" b="1" dirty="0" err="1" smtClean="0"/>
              <a:t>епічні</a:t>
            </a:r>
            <a:r>
              <a:rPr lang="ru-RU" sz="2800" b="1" dirty="0" smtClean="0"/>
              <a:t> </a:t>
            </a:r>
            <a:r>
              <a:rPr lang="ru-RU" sz="2800" b="1" dirty="0"/>
              <a:t>–</a:t>
            </a:r>
            <a:r>
              <a:rPr lang="ru-RU" sz="2800" dirty="0"/>
              <a:t> </a:t>
            </a:r>
            <a:r>
              <a:rPr lang="ru-RU" sz="2800" dirty="0" err="1"/>
              <a:t>казки</a:t>
            </a:r>
            <a:r>
              <a:rPr lang="ru-RU" sz="2800" dirty="0"/>
              <a:t>, </a:t>
            </a:r>
            <a:r>
              <a:rPr lang="ru-RU" sz="2800" dirty="0" err="1"/>
              <a:t>легенди</a:t>
            </a:r>
            <a:r>
              <a:rPr lang="ru-RU" sz="2800" dirty="0"/>
              <a:t>; </a:t>
            </a:r>
            <a:endParaRPr lang="ru-RU" sz="2800" dirty="0" smtClean="0"/>
          </a:p>
          <a:p>
            <a:pPr marL="501650" indent="-457200">
              <a:buFont typeface="Wingdings" pitchFamily="2" charset="2"/>
              <a:buChar char="Ø"/>
            </a:pPr>
            <a:r>
              <a:rPr lang="ru-RU" sz="2800" b="1" dirty="0" err="1" smtClean="0"/>
              <a:t>ліричні</a:t>
            </a:r>
            <a:r>
              <a:rPr lang="ru-RU" sz="2800" b="1" dirty="0" smtClean="0"/>
              <a:t> </a:t>
            </a:r>
            <a:r>
              <a:rPr lang="ru-RU" sz="2800" b="1" dirty="0"/>
              <a:t>–</a:t>
            </a:r>
            <a:r>
              <a:rPr lang="ru-RU" sz="2800" dirty="0"/>
              <a:t> </a:t>
            </a:r>
            <a:r>
              <a:rPr lang="ru-RU" sz="2800" dirty="0" err="1"/>
              <a:t>жартівливі</a:t>
            </a:r>
            <a:r>
              <a:rPr lang="ru-RU" sz="2800" dirty="0"/>
              <a:t> </a:t>
            </a:r>
            <a:r>
              <a:rPr lang="ru-RU" sz="2800" dirty="0" err="1"/>
              <a:t>пісні</a:t>
            </a:r>
            <a:r>
              <a:rPr lang="ru-RU" sz="2800" dirty="0"/>
              <a:t>, </a:t>
            </a:r>
            <a:r>
              <a:rPr lang="ru-RU" sz="2800" dirty="0" err="1"/>
              <a:t>пісні</a:t>
            </a:r>
            <a:r>
              <a:rPr lang="ru-RU" sz="2800" dirty="0"/>
              <a:t> про </a:t>
            </a:r>
            <a:r>
              <a:rPr lang="ru-RU" sz="2800" dirty="0" err="1"/>
              <a:t>кохання</a:t>
            </a:r>
            <a:r>
              <a:rPr lang="ru-RU" sz="2800" dirty="0"/>
              <a:t>; </a:t>
            </a:r>
            <a:endParaRPr lang="ru-RU" sz="2800" dirty="0" smtClean="0"/>
          </a:p>
          <a:p>
            <a:pPr marL="501650" indent="-457200">
              <a:buFont typeface="Wingdings" pitchFamily="2" charset="2"/>
              <a:buChar char="Ø"/>
            </a:pPr>
            <a:r>
              <a:rPr lang="ru-RU" sz="2800" b="1" dirty="0" err="1" smtClean="0"/>
              <a:t>ліро-епічні</a:t>
            </a:r>
            <a:r>
              <a:rPr lang="ru-RU" sz="2800" dirty="0" smtClean="0"/>
              <a:t> </a:t>
            </a:r>
            <a:r>
              <a:rPr lang="ru-RU" sz="2800" b="1" dirty="0"/>
              <a:t>-</a:t>
            </a:r>
            <a:r>
              <a:rPr lang="ru-RU" sz="2800" dirty="0"/>
              <a:t> </a:t>
            </a:r>
            <a:r>
              <a:rPr lang="ru-RU" sz="2800" dirty="0" err="1"/>
              <a:t>балади</a:t>
            </a:r>
            <a:r>
              <a:rPr lang="ru-RU" sz="2800" dirty="0"/>
              <a:t>, </a:t>
            </a:r>
            <a:r>
              <a:rPr lang="ru-RU" sz="2800" dirty="0" err="1"/>
              <a:t>думи</a:t>
            </a:r>
            <a:r>
              <a:rPr lang="ru-RU" sz="2800" dirty="0"/>
              <a:t>; </a:t>
            </a:r>
            <a:endParaRPr lang="ru-RU" sz="2800" dirty="0" smtClean="0"/>
          </a:p>
          <a:p>
            <a:pPr marL="501650" indent="-457200">
              <a:buFont typeface="Wingdings" pitchFamily="2" charset="2"/>
              <a:buChar char="Ø"/>
            </a:pPr>
            <a:r>
              <a:rPr lang="ru-RU" sz="2800" b="1" dirty="0" err="1" smtClean="0"/>
              <a:t>драматичні</a:t>
            </a:r>
            <a:r>
              <a:rPr lang="ru-RU" sz="2800" dirty="0"/>
              <a:t>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721589"/>
            <a:ext cx="3888432" cy="2040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350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28184" y="5445224"/>
            <a:ext cx="2077616" cy="699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731520"/>
            <a:ext cx="7848872" cy="572181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300" dirty="0" err="1" smtClean="0">
                <a:solidFill>
                  <a:srgbClr val="FF0000"/>
                </a:solidFill>
              </a:rPr>
              <a:t>Жанри</a:t>
            </a:r>
            <a:r>
              <a:rPr lang="ru-RU" sz="3300" dirty="0" smtClean="0">
                <a:solidFill>
                  <a:srgbClr val="FF0000"/>
                </a:solidFill>
              </a:rPr>
              <a:t> </a:t>
            </a:r>
            <a:r>
              <a:rPr lang="ru-RU" sz="3300" dirty="0">
                <a:solidFill>
                  <a:srgbClr val="FF0000"/>
                </a:solidFill>
              </a:rPr>
              <a:t>у </a:t>
            </a:r>
            <a:r>
              <a:rPr lang="ru-RU" sz="3300" dirty="0" err="1">
                <a:solidFill>
                  <a:srgbClr val="FF0000"/>
                </a:solidFill>
              </a:rPr>
              <a:t>фольклорі</a:t>
            </a:r>
            <a:r>
              <a:rPr lang="ru-RU" sz="3300" dirty="0">
                <a:solidFill>
                  <a:srgbClr val="FF0000"/>
                </a:solidFill>
              </a:rPr>
              <a:t> </a:t>
            </a:r>
            <a:r>
              <a:rPr lang="ru-RU" sz="3300" dirty="0" err="1" smtClean="0">
                <a:solidFill>
                  <a:srgbClr val="FF0000"/>
                </a:solidFill>
              </a:rPr>
              <a:t>розмежовують</a:t>
            </a:r>
            <a:r>
              <a:rPr lang="ru-RU" sz="3300" dirty="0" smtClean="0">
                <a:solidFill>
                  <a:srgbClr val="FF0000"/>
                </a:solidFill>
              </a:rPr>
              <a:t> за:</a:t>
            </a:r>
          </a:p>
          <a:p>
            <a:pPr marL="0" indent="354013"/>
            <a:r>
              <a:rPr lang="ru-RU" sz="2400" dirty="0" smtClean="0"/>
              <a:t>способами </a:t>
            </a:r>
            <a:r>
              <a:rPr lang="ru-RU" sz="2400" dirty="0" err="1"/>
              <a:t>зв’язку</a:t>
            </a:r>
            <a:r>
              <a:rPr lang="ru-RU" sz="2400" dirty="0"/>
              <a:t> з ритуал.-обряд. </a:t>
            </a:r>
            <a:r>
              <a:rPr lang="ru-RU" sz="2400" dirty="0" err="1"/>
              <a:t>елементом</a:t>
            </a:r>
            <a:r>
              <a:rPr lang="ru-RU" sz="2400" dirty="0"/>
              <a:t> (</a:t>
            </a:r>
            <a:r>
              <a:rPr lang="ru-RU" sz="2400" dirty="0" err="1" smtClean="0"/>
              <a:t>обрядова</a:t>
            </a:r>
            <a:r>
              <a:rPr lang="ru-RU" sz="2400" dirty="0" smtClean="0"/>
              <a:t>, </a:t>
            </a:r>
            <a:r>
              <a:rPr lang="ru-RU" sz="2400" dirty="0" err="1" smtClean="0"/>
              <a:t>необрядова</a:t>
            </a:r>
            <a:r>
              <a:rPr lang="ru-RU" sz="2400" dirty="0" smtClean="0"/>
              <a:t> </a:t>
            </a:r>
            <a:r>
              <a:rPr lang="ru-RU" sz="2400" dirty="0" err="1"/>
              <a:t>лірика</a:t>
            </a:r>
            <a:r>
              <a:rPr lang="ru-RU" sz="2400" dirty="0" smtClean="0"/>
              <a:t>); </a:t>
            </a:r>
          </a:p>
          <a:p>
            <a:pPr marL="0" indent="354013"/>
            <a:r>
              <a:rPr lang="ru-RU" sz="2400" dirty="0" err="1" smtClean="0"/>
              <a:t>особливостями</a:t>
            </a:r>
            <a:r>
              <a:rPr lang="ru-RU" sz="2400" dirty="0" smtClean="0"/>
              <a:t> </a:t>
            </a:r>
            <a:r>
              <a:rPr lang="ru-RU" sz="2400" dirty="0" err="1"/>
              <a:t>форми</a:t>
            </a:r>
            <a:r>
              <a:rPr lang="ru-RU" sz="2400" dirty="0"/>
              <a:t> </a:t>
            </a:r>
            <a:r>
              <a:rPr lang="ru-RU" sz="2400" dirty="0" err="1"/>
              <a:t>викладу</a:t>
            </a:r>
            <a:r>
              <a:rPr lang="ru-RU" sz="2400" dirty="0"/>
              <a:t> </a:t>
            </a:r>
            <a:r>
              <a:rPr lang="ru-RU" sz="2400" dirty="0" err="1"/>
              <a:t>матеріалу</a:t>
            </a:r>
            <a:r>
              <a:rPr lang="ru-RU" sz="2400" dirty="0"/>
              <a:t> (</a:t>
            </a:r>
            <a:r>
              <a:rPr lang="ru-RU" sz="2400" dirty="0" err="1"/>
              <a:t>пісенні</a:t>
            </a:r>
            <a:r>
              <a:rPr lang="ru-RU" sz="2400" dirty="0"/>
              <a:t>, </a:t>
            </a:r>
            <a:r>
              <a:rPr lang="ru-RU" sz="2400" dirty="0" err="1"/>
              <a:t>оповідні</a:t>
            </a:r>
            <a:r>
              <a:rPr lang="ru-RU" sz="2400" dirty="0"/>
              <a:t>, </a:t>
            </a:r>
            <a:r>
              <a:rPr lang="ru-RU" sz="2400" dirty="0" err="1"/>
              <a:t>речитативні</a:t>
            </a:r>
            <a:r>
              <a:rPr lang="ru-RU" sz="2400" dirty="0"/>
              <a:t>); </a:t>
            </a:r>
            <a:endParaRPr lang="ru-RU" sz="2400" dirty="0" smtClean="0"/>
          </a:p>
          <a:p>
            <a:pPr marL="0" indent="354013"/>
            <a:r>
              <a:rPr lang="ru-RU" sz="2400" dirty="0" err="1" smtClean="0"/>
              <a:t>середовищем</a:t>
            </a:r>
            <a:r>
              <a:rPr lang="ru-RU" sz="2400" dirty="0"/>
              <a:t>, у </a:t>
            </a:r>
            <a:r>
              <a:rPr lang="ru-RU" sz="2400" dirty="0" err="1"/>
              <a:t>якому</a:t>
            </a:r>
            <a:r>
              <a:rPr lang="ru-RU" sz="2400" dirty="0"/>
              <a:t> </a:t>
            </a:r>
            <a:r>
              <a:rPr lang="ru-RU" sz="2400" dirty="0" err="1"/>
              <a:t>виникають</a:t>
            </a:r>
            <a:r>
              <a:rPr lang="ru-RU" sz="2400" dirty="0"/>
              <a:t> і </a:t>
            </a:r>
            <a:r>
              <a:rPr lang="ru-RU" sz="2400" dirty="0" err="1"/>
              <a:t>поширюються</a:t>
            </a:r>
            <a:r>
              <a:rPr lang="ru-RU" sz="2400" dirty="0"/>
              <a:t> твори </a:t>
            </a:r>
            <a:r>
              <a:rPr lang="ru-RU" sz="2400" dirty="0" err="1"/>
              <a:t>певних</a:t>
            </a:r>
            <a:r>
              <a:rPr lang="ru-RU" sz="2400" dirty="0"/>
              <a:t> жанр. </a:t>
            </a:r>
            <a:r>
              <a:rPr lang="ru-RU" sz="2400" dirty="0" err="1"/>
              <a:t>різновидів</a:t>
            </a:r>
            <a:r>
              <a:rPr lang="ru-RU" sz="2400" dirty="0"/>
              <a:t> (веснянки, </a:t>
            </a:r>
            <a:r>
              <a:rPr lang="ru-RU" sz="2400" dirty="0" err="1"/>
              <a:t>гаївки</a:t>
            </a:r>
            <a:r>
              <a:rPr lang="ru-RU" sz="2400" dirty="0"/>
              <a:t>, </a:t>
            </a:r>
            <a:r>
              <a:rPr lang="ru-RU" sz="2400" dirty="0" err="1" smtClean="0"/>
              <a:t>жниварські</a:t>
            </a:r>
            <a:r>
              <a:rPr lang="ru-RU" sz="2400" dirty="0" smtClean="0"/>
              <a:t> </a:t>
            </a:r>
            <a:r>
              <a:rPr lang="ru-RU" sz="2400" dirty="0" err="1"/>
              <a:t>пісні</a:t>
            </a:r>
            <a:r>
              <a:rPr lang="ru-RU" sz="2400" dirty="0"/>
              <a:t>, </a:t>
            </a:r>
            <a:r>
              <a:rPr lang="ru-RU" sz="2400" dirty="0" err="1"/>
              <a:t>заробітчанські</a:t>
            </a:r>
            <a:r>
              <a:rPr lang="ru-RU" sz="2400" dirty="0"/>
              <a:t> </a:t>
            </a:r>
            <a:r>
              <a:rPr lang="ru-RU" sz="2400" dirty="0" err="1"/>
              <a:t>пісні</a:t>
            </a:r>
            <a:r>
              <a:rPr lang="ru-RU" sz="2400" dirty="0"/>
              <a:t>, </a:t>
            </a:r>
            <a:r>
              <a:rPr lang="ru-RU" sz="2400" dirty="0" err="1" smtClean="0"/>
              <a:t>колискові</a:t>
            </a:r>
            <a:r>
              <a:rPr lang="ru-RU" sz="2400" dirty="0" smtClean="0"/>
              <a:t>, </a:t>
            </a:r>
            <a:r>
              <a:rPr lang="ru-RU" sz="2400" dirty="0" err="1"/>
              <a:t>коломийки</a:t>
            </a:r>
            <a:r>
              <a:rPr lang="ru-RU" sz="2400" dirty="0"/>
              <a:t>, колядки, </a:t>
            </a:r>
            <a:r>
              <a:rPr lang="ru-RU" sz="2400" dirty="0" err="1"/>
              <a:t>купальські</a:t>
            </a:r>
            <a:r>
              <a:rPr lang="ru-RU" sz="2400" dirty="0"/>
              <a:t> </a:t>
            </a:r>
            <a:r>
              <a:rPr lang="ru-RU" sz="2400" dirty="0" err="1"/>
              <a:t>пісні</a:t>
            </a:r>
            <a:r>
              <a:rPr lang="ru-RU" sz="2400" dirty="0"/>
              <a:t>, </a:t>
            </a:r>
            <a:r>
              <a:rPr lang="ru-RU" sz="2400" dirty="0" err="1"/>
              <a:t>чумацькі</a:t>
            </a:r>
            <a:r>
              <a:rPr lang="ru-RU" sz="2400" dirty="0"/>
              <a:t> </a:t>
            </a:r>
            <a:r>
              <a:rPr lang="ru-RU" sz="2400" dirty="0" err="1"/>
              <a:t>пісні</a:t>
            </a:r>
            <a:r>
              <a:rPr lang="ru-RU" sz="2400" dirty="0"/>
              <a:t>, </a:t>
            </a:r>
            <a:r>
              <a:rPr lang="ru-RU" sz="2400" dirty="0" err="1"/>
              <a:t>щедрівки</a:t>
            </a:r>
            <a:r>
              <a:rPr lang="ru-RU" sz="2400" dirty="0" smtClean="0"/>
              <a:t>); </a:t>
            </a:r>
          </a:p>
          <a:p>
            <a:pPr marL="0" indent="354013"/>
            <a:r>
              <a:rPr lang="ru-RU" sz="2400" dirty="0" err="1" smtClean="0"/>
              <a:t>віковими</a:t>
            </a:r>
            <a:r>
              <a:rPr lang="ru-RU" sz="2400" dirty="0" smtClean="0"/>
              <a:t> </a:t>
            </a:r>
            <a:r>
              <a:rPr lang="ru-RU" sz="2400" dirty="0" err="1"/>
              <a:t>особливостями</a:t>
            </a:r>
            <a:r>
              <a:rPr lang="ru-RU" sz="2400" dirty="0"/>
              <a:t> (дитячий </a:t>
            </a:r>
            <a:r>
              <a:rPr lang="ru-RU" sz="2400" dirty="0" smtClean="0"/>
              <a:t>фольклор, </a:t>
            </a:r>
            <a:r>
              <a:rPr lang="ru-RU" sz="2400" dirty="0" err="1" smtClean="0"/>
              <a:t>молодіжний</a:t>
            </a:r>
            <a:r>
              <a:rPr lang="ru-RU" sz="2400" dirty="0" smtClean="0"/>
              <a:t>); </a:t>
            </a:r>
          </a:p>
          <a:p>
            <a:pPr marL="0" indent="354013"/>
            <a:r>
              <a:rPr lang="ru-RU" sz="2400" dirty="0" err="1" smtClean="0"/>
              <a:t>розміром</a:t>
            </a:r>
            <a:r>
              <a:rPr lang="ru-RU" sz="2400" dirty="0" smtClean="0"/>
              <a:t> </a:t>
            </a:r>
            <a:r>
              <a:rPr lang="ru-RU" sz="2400" dirty="0"/>
              <a:t>тексту (</a:t>
            </a:r>
            <a:r>
              <a:rPr lang="ru-RU" sz="2400" dirty="0" err="1"/>
              <a:t>малі</a:t>
            </a:r>
            <a:r>
              <a:rPr lang="ru-RU" sz="2400" dirty="0"/>
              <a:t> </a:t>
            </a:r>
            <a:r>
              <a:rPr lang="ru-RU" sz="2400" dirty="0" smtClean="0"/>
              <a:t>й </a:t>
            </a:r>
            <a:r>
              <a:rPr lang="ru-RU" sz="2400" dirty="0" err="1" smtClean="0"/>
              <a:t>великі</a:t>
            </a:r>
            <a:r>
              <a:rPr lang="ru-RU" sz="2400" dirty="0" smtClean="0"/>
              <a:t> </a:t>
            </a:r>
            <a:r>
              <a:rPr lang="ru-RU" sz="2400" dirty="0" err="1" smtClean="0"/>
              <a:t>жанри</a:t>
            </a:r>
            <a:r>
              <a:rPr lang="ru-RU" sz="2400" dirty="0" smtClean="0"/>
              <a:t>).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8967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344816" cy="1143000"/>
          </a:xfrm>
        </p:spPr>
        <p:txBody>
          <a:bodyPr/>
          <a:lstStyle/>
          <a:p>
            <a:pPr marL="0" indent="0" algn="l">
              <a:buNone/>
            </a:pPr>
            <a:r>
              <a:rPr lang="uk-UA" sz="4400" dirty="0" smtClean="0">
                <a:solidFill>
                  <a:srgbClr val="FF0000"/>
                </a:solidFill>
              </a:rPr>
              <a:t>Великі фольклорні жанри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2060848"/>
            <a:ext cx="6768752" cy="3816424"/>
          </a:xfrm>
        </p:spPr>
        <p:txBody>
          <a:bodyPr>
            <a:normAutofit fontScale="92500" lnSpcReduction="10000"/>
          </a:bodyPr>
          <a:lstStyle/>
          <a:p>
            <a:pPr marL="0" indent="530225" algn="just">
              <a:buNone/>
            </a:pPr>
            <a:r>
              <a:rPr lang="ru-RU" sz="3200" b="1" dirty="0" err="1" smtClean="0"/>
              <a:t>Великі</a:t>
            </a:r>
            <a:r>
              <a:rPr lang="ru-RU" sz="3200" b="1" dirty="0" smtClean="0"/>
              <a:t> </a:t>
            </a:r>
            <a:r>
              <a:rPr lang="ru-RU" sz="3200" b="1" dirty="0" err="1"/>
              <a:t>фольклорні</a:t>
            </a:r>
            <a:r>
              <a:rPr lang="ru-RU" sz="3200" b="1" dirty="0"/>
              <a:t> </a:t>
            </a:r>
            <a:r>
              <a:rPr lang="ru-RU" sz="3200" b="1" dirty="0" err="1"/>
              <a:t>жанри</a:t>
            </a:r>
            <a:r>
              <a:rPr lang="ru-RU" sz="3200" b="1" dirty="0"/>
              <a:t> </a:t>
            </a:r>
            <a:r>
              <a:rPr lang="ru-RU" sz="3200" b="1" dirty="0" smtClean="0"/>
              <a:t>(</a:t>
            </a:r>
            <a:r>
              <a:rPr lang="ru-RU" sz="3200" b="1" dirty="0" err="1" smtClean="0"/>
              <a:t>великіі</a:t>
            </a:r>
            <a:r>
              <a:rPr lang="ru-RU" sz="3200" b="1" dirty="0" smtClean="0"/>
              <a:t> </a:t>
            </a:r>
            <a:r>
              <a:rPr lang="ru-RU" sz="3200" b="1" dirty="0" err="1"/>
              <a:t>фольклорні</a:t>
            </a:r>
            <a:r>
              <a:rPr lang="ru-RU" sz="3200" b="1" dirty="0"/>
              <a:t> </a:t>
            </a:r>
            <a:r>
              <a:rPr lang="ru-RU" sz="3200" b="1" dirty="0" err="1"/>
              <a:t>форми</a:t>
            </a:r>
            <a:r>
              <a:rPr lang="ru-RU" sz="3200" b="1" dirty="0"/>
              <a:t>) — </a:t>
            </a:r>
            <a:r>
              <a:rPr lang="ru-RU" sz="3200" dirty="0" err="1"/>
              <a:t>це</a:t>
            </a:r>
            <a:r>
              <a:rPr lang="ru-RU" sz="3200" dirty="0"/>
              <a:t> </a:t>
            </a:r>
            <a:r>
              <a:rPr lang="ru-RU" sz="3200" dirty="0" err="1" smtClean="0"/>
              <a:t>значні</a:t>
            </a:r>
            <a:r>
              <a:rPr lang="ru-RU" sz="3200" dirty="0" smtClean="0"/>
              <a:t> за </a:t>
            </a:r>
            <a:r>
              <a:rPr lang="ru-RU" sz="3200" dirty="0" err="1" smtClean="0"/>
              <a:t>обсягом</a:t>
            </a:r>
            <a:r>
              <a:rPr lang="ru-RU" sz="3200" dirty="0" smtClean="0"/>
              <a:t>  </a:t>
            </a:r>
            <a:r>
              <a:rPr lang="ru-RU" sz="3200" dirty="0" err="1" smtClean="0"/>
              <a:t>жанри</a:t>
            </a:r>
            <a:r>
              <a:rPr lang="ru-RU" sz="3200" dirty="0" smtClean="0"/>
              <a:t> фольклору. До  </a:t>
            </a:r>
            <a:r>
              <a:rPr lang="ru-RU" sz="3200" dirty="0" err="1"/>
              <a:t>цих</a:t>
            </a:r>
            <a:r>
              <a:rPr lang="ru-RU" sz="3200" dirty="0"/>
              <a:t> </a:t>
            </a:r>
            <a:r>
              <a:rPr lang="ru-RU" sz="3200" dirty="0" err="1"/>
              <a:t>жанрів</a:t>
            </a:r>
            <a:r>
              <a:rPr lang="ru-RU" sz="3200" dirty="0"/>
              <a:t> належать </a:t>
            </a:r>
            <a:r>
              <a:rPr lang="ru-RU" sz="3200" dirty="0" smtClean="0"/>
              <a:t> </a:t>
            </a:r>
            <a:r>
              <a:rPr lang="ru-RU" sz="3200" dirty="0" err="1" smtClean="0"/>
              <a:t>казки</a:t>
            </a:r>
            <a:r>
              <a:rPr lang="ru-RU" sz="3200" dirty="0" smtClean="0"/>
              <a:t>, </a:t>
            </a:r>
            <a:r>
              <a:rPr lang="ru-RU" sz="3200" dirty="0" err="1" smtClean="0"/>
              <a:t>легенди</a:t>
            </a:r>
            <a:r>
              <a:rPr lang="ru-RU" sz="3200" dirty="0" smtClean="0"/>
              <a:t>, </a:t>
            </a:r>
            <a:r>
              <a:rPr lang="ru-RU" sz="3200" dirty="0" err="1" smtClean="0"/>
              <a:t>перекази</a:t>
            </a:r>
            <a:r>
              <a:rPr lang="ru-RU" sz="3200" dirty="0" smtClean="0"/>
              <a:t>, </a:t>
            </a:r>
            <a:r>
              <a:rPr lang="ru-RU" sz="3200" dirty="0" err="1" smtClean="0"/>
              <a:t>народні</a:t>
            </a:r>
            <a:r>
              <a:rPr lang="ru-RU" sz="3200" dirty="0" smtClean="0"/>
              <a:t> </a:t>
            </a:r>
          </a:p>
          <a:p>
            <a:pPr marL="0" indent="0" algn="just">
              <a:buNone/>
            </a:pPr>
            <a:r>
              <a:rPr lang="ru-RU" sz="3200" dirty="0" err="1" smtClean="0"/>
              <a:t>оповідання</a:t>
            </a:r>
            <a:r>
              <a:rPr lang="ru-RU" sz="3200" dirty="0" smtClean="0"/>
              <a:t>,  </a:t>
            </a:r>
            <a:r>
              <a:rPr lang="ru-RU" sz="3200" dirty="0" err="1" smtClean="0"/>
              <a:t>балади</a:t>
            </a:r>
            <a:r>
              <a:rPr lang="ru-RU" sz="3200" dirty="0" smtClean="0"/>
              <a:t>,</a:t>
            </a:r>
          </a:p>
          <a:p>
            <a:pPr marL="0" indent="0" algn="just">
              <a:buNone/>
            </a:pPr>
            <a:r>
              <a:rPr lang="ru-RU" sz="3200" dirty="0" smtClean="0"/>
              <a:t> </a:t>
            </a:r>
            <a:r>
              <a:rPr lang="ru-RU" sz="3200" dirty="0" err="1"/>
              <a:t>билини</a:t>
            </a:r>
            <a:r>
              <a:rPr lang="ru-RU" sz="3200" dirty="0"/>
              <a:t> </a:t>
            </a:r>
            <a:r>
              <a:rPr lang="ru-RU" sz="3200" dirty="0" err="1" smtClean="0"/>
              <a:t>тощо</a:t>
            </a:r>
            <a:r>
              <a:rPr lang="ru-RU" sz="3200" dirty="0" smtClean="0"/>
              <a:t>.</a:t>
            </a:r>
          </a:p>
          <a:p>
            <a:endParaRPr lang="uk-UA" dirty="0"/>
          </a:p>
          <a:p>
            <a:endParaRPr lang="uk-UA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93096"/>
            <a:ext cx="2736661" cy="234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759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5157192"/>
            <a:ext cx="4453880" cy="35797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885384" cy="4929728"/>
          </a:xfrm>
        </p:spPr>
        <p:txBody>
          <a:bodyPr>
            <a:noAutofit/>
          </a:bodyPr>
          <a:lstStyle/>
          <a:p>
            <a:pPr marL="44450" indent="588963" algn="just"/>
            <a:r>
              <a:rPr lang="ru-RU" sz="3200" dirty="0" smtClean="0"/>
              <a:t>У </a:t>
            </a:r>
            <a:r>
              <a:rPr lang="ru-RU" sz="3200" dirty="0" err="1"/>
              <a:t>народних</a:t>
            </a:r>
            <a:r>
              <a:rPr lang="ru-RU" sz="3200" dirty="0"/>
              <a:t> </a:t>
            </a:r>
            <a:r>
              <a:rPr lang="ru-RU" sz="3200" dirty="0" err="1"/>
              <a:t>казках</a:t>
            </a:r>
            <a:r>
              <a:rPr lang="ru-RU" sz="3200" dirty="0"/>
              <a:t>, легендах та </a:t>
            </a:r>
            <a:r>
              <a:rPr lang="ru-RU" sz="3200" dirty="0" err="1"/>
              <a:t>переказах</a:t>
            </a:r>
            <a:r>
              <a:rPr lang="ru-RU" sz="3200" dirty="0"/>
              <a:t> </a:t>
            </a:r>
            <a:r>
              <a:rPr lang="ru-RU" sz="3200" dirty="0" err="1"/>
              <a:t>яскраво</a:t>
            </a:r>
            <a:r>
              <a:rPr lang="ru-RU" sz="3200" dirty="0"/>
              <a:t> </a:t>
            </a:r>
            <a:r>
              <a:rPr lang="ru-RU" sz="3200" dirty="0" err="1"/>
              <a:t>відображений</a:t>
            </a:r>
            <a:r>
              <a:rPr lang="ru-RU" sz="3200" dirty="0"/>
              <a:t> морально-</a:t>
            </a:r>
            <a:r>
              <a:rPr lang="ru-RU" sz="3200" dirty="0" err="1"/>
              <a:t>етичний</a:t>
            </a:r>
            <a:r>
              <a:rPr lang="ru-RU" sz="3200" dirty="0"/>
              <a:t> </a:t>
            </a:r>
            <a:r>
              <a:rPr lang="ru-RU" sz="3200" dirty="0" err="1"/>
              <a:t>світ</a:t>
            </a:r>
            <a:r>
              <a:rPr lang="ru-RU" sz="3200" dirty="0"/>
              <a:t> та </a:t>
            </a:r>
            <a:r>
              <a:rPr lang="ru-RU" sz="3200" dirty="0" err="1"/>
              <a:t>героїчний</a:t>
            </a:r>
            <a:r>
              <a:rPr lang="ru-RU" sz="3200" dirty="0"/>
              <a:t> дух </a:t>
            </a:r>
            <a:r>
              <a:rPr lang="ru-RU" sz="3200" dirty="0" err="1"/>
              <a:t>українського</a:t>
            </a:r>
            <a:r>
              <a:rPr lang="ru-RU" sz="3200" dirty="0"/>
              <a:t> народу.</a:t>
            </a:r>
          </a:p>
          <a:p>
            <a:pPr marL="44450" indent="588963" algn="just">
              <a:buNone/>
            </a:pPr>
            <a:r>
              <a:rPr lang="ru-RU" sz="3200" dirty="0" err="1" smtClean="0"/>
              <a:t>Народні</a:t>
            </a:r>
            <a:r>
              <a:rPr lang="ru-RU" sz="3200" dirty="0" smtClean="0"/>
              <a:t> </a:t>
            </a:r>
            <a:r>
              <a:rPr lang="ru-RU" sz="3200" dirty="0" err="1"/>
              <a:t>казки</a:t>
            </a:r>
            <a:r>
              <a:rPr lang="ru-RU" sz="3200" dirty="0"/>
              <a:t>, </a:t>
            </a:r>
            <a:r>
              <a:rPr lang="ru-RU" sz="3200" dirty="0" err="1"/>
              <a:t>легенди</a:t>
            </a:r>
            <a:r>
              <a:rPr lang="ru-RU" sz="3200" dirty="0"/>
              <a:t> та </a:t>
            </a:r>
            <a:r>
              <a:rPr lang="ru-RU" sz="3200" dirty="0" err="1" smtClean="0"/>
              <a:t>перекази</a:t>
            </a:r>
            <a:r>
              <a:rPr lang="ru-RU" sz="3200" dirty="0" smtClean="0"/>
              <a:t> </a:t>
            </a:r>
            <a:r>
              <a:rPr lang="ru-RU" sz="3200" dirty="0" err="1" smtClean="0"/>
              <a:t>передають</a:t>
            </a:r>
            <a:r>
              <a:rPr lang="ru-RU" sz="3200" dirty="0" smtClean="0"/>
              <a:t> </a:t>
            </a:r>
            <a:r>
              <a:rPr lang="ru-RU" sz="3200" dirty="0" err="1" smtClean="0"/>
              <a:t>світогляд</a:t>
            </a:r>
            <a:r>
              <a:rPr lang="ru-RU" sz="3200" dirty="0" smtClean="0"/>
              <a:t>  </a:t>
            </a:r>
            <a:r>
              <a:rPr lang="ru-RU" sz="3200" dirty="0"/>
              <a:t>народу,  </a:t>
            </a:r>
            <a:r>
              <a:rPr lang="ru-RU" sz="3200" dirty="0" err="1"/>
              <a:t>його</a:t>
            </a:r>
            <a:r>
              <a:rPr lang="ru-RU" sz="3200" dirty="0"/>
              <a:t>  </a:t>
            </a:r>
            <a:r>
              <a:rPr lang="ru-RU" sz="3200" dirty="0" err="1"/>
              <a:t>звичаї</a:t>
            </a:r>
            <a:r>
              <a:rPr lang="ru-RU" sz="3200" dirty="0"/>
              <a:t>,  </a:t>
            </a:r>
            <a:r>
              <a:rPr lang="ru-RU" sz="3200" dirty="0" err="1"/>
              <a:t>поняття</a:t>
            </a:r>
            <a:r>
              <a:rPr lang="ru-RU" sz="3200" dirty="0"/>
              <a:t>  про  </a:t>
            </a:r>
            <a:r>
              <a:rPr lang="ru-RU" sz="3200" dirty="0" smtClean="0"/>
              <a:t>добро,  </a:t>
            </a:r>
            <a:r>
              <a:rPr lang="ru-RU" sz="3200" dirty="0" err="1" smtClean="0"/>
              <a:t>справедливість</a:t>
            </a:r>
            <a:r>
              <a:rPr lang="ru-RU" sz="3200" dirty="0" smtClean="0"/>
              <a:t> </a:t>
            </a:r>
            <a:r>
              <a:rPr lang="ru-RU" sz="3200" dirty="0" err="1" smtClean="0"/>
              <a:t>тощо</a:t>
            </a:r>
            <a:r>
              <a:rPr lang="ru-RU" sz="3200" dirty="0" smtClean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54005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980728"/>
            <a:ext cx="727280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err="1">
                <a:solidFill>
                  <a:srgbClr val="FF0000"/>
                </a:solidFill>
              </a:rPr>
              <a:t>Малі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фольклорні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жанри</a:t>
            </a:r>
            <a:r>
              <a:rPr lang="ru-RU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2132856"/>
            <a:ext cx="7200800" cy="4104456"/>
          </a:xfrm>
        </p:spPr>
        <p:txBody>
          <a:bodyPr>
            <a:noAutofit/>
          </a:bodyPr>
          <a:lstStyle/>
          <a:p>
            <a:pPr marL="0" indent="722313" algn="just"/>
            <a:r>
              <a:rPr lang="ru-RU" sz="2600" b="1" dirty="0" err="1"/>
              <a:t>Малі</a:t>
            </a:r>
            <a:r>
              <a:rPr lang="ru-RU" sz="2600" b="1" dirty="0"/>
              <a:t> </a:t>
            </a:r>
            <a:r>
              <a:rPr lang="ru-RU" sz="2600" b="1" dirty="0" err="1"/>
              <a:t>фольклорні</a:t>
            </a:r>
            <a:r>
              <a:rPr lang="ru-RU" sz="2600" b="1" dirty="0"/>
              <a:t> </a:t>
            </a:r>
            <a:r>
              <a:rPr lang="ru-RU" sz="2600" b="1" dirty="0" err="1"/>
              <a:t>жанри</a:t>
            </a:r>
            <a:r>
              <a:rPr lang="ru-RU" sz="2600" b="1" dirty="0"/>
              <a:t> (</a:t>
            </a:r>
            <a:r>
              <a:rPr lang="ru-RU" sz="2600" b="1" dirty="0" err="1"/>
              <a:t>малі</a:t>
            </a:r>
            <a:r>
              <a:rPr lang="ru-RU" sz="2600" b="1" dirty="0"/>
              <a:t> </a:t>
            </a:r>
            <a:r>
              <a:rPr lang="ru-RU" sz="2600" b="1" dirty="0" err="1"/>
              <a:t>фольклорні</a:t>
            </a:r>
            <a:r>
              <a:rPr lang="ru-RU" sz="2600" b="1" dirty="0"/>
              <a:t> </a:t>
            </a:r>
            <a:r>
              <a:rPr lang="ru-RU" sz="2600" b="1" dirty="0" err="1"/>
              <a:t>форми</a:t>
            </a:r>
            <a:r>
              <a:rPr lang="ru-RU" sz="2600" b="1" dirty="0"/>
              <a:t>) — </a:t>
            </a:r>
            <a:r>
              <a:rPr lang="ru-RU" sz="2600" dirty="0" err="1"/>
              <a:t>це</a:t>
            </a:r>
            <a:r>
              <a:rPr lang="ru-RU" sz="2600" dirty="0"/>
              <a:t> </a:t>
            </a:r>
            <a:r>
              <a:rPr lang="ru-RU" sz="2600" dirty="0" err="1"/>
              <a:t>лаконічні</a:t>
            </a:r>
            <a:r>
              <a:rPr lang="ru-RU" sz="2600" dirty="0"/>
              <a:t> за формою </a:t>
            </a:r>
            <a:r>
              <a:rPr lang="ru-RU" sz="2600" dirty="0" err="1"/>
              <a:t>жанри</a:t>
            </a:r>
            <a:r>
              <a:rPr lang="ru-RU" sz="2600" dirty="0"/>
              <a:t> фольклору, до </a:t>
            </a:r>
            <a:r>
              <a:rPr lang="ru-RU" sz="2600" dirty="0" err="1"/>
              <a:t>цих</a:t>
            </a:r>
            <a:r>
              <a:rPr lang="ru-RU" sz="2600" dirty="0"/>
              <a:t> </a:t>
            </a:r>
            <a:r>
              <a:rPr lang="ru-RU" sz="2600" dirty="0" err="1"/>
              <a:t>жанрів</a:t>
            </a:r>
            <a:r>
              <a:rPr lang="ru-RU" sz="2600" dirty="0"/>
              <a:t> належать </a:t>
            </a:r>
            <a:r>
              <a:rPr lang="ru-RU" sz="2600" dirty="0" err="1"/>
              <a:t>невеликі</a:t>
            </a:r>
            <a:r>
              <a:rPr lang="ru-RU" sz="2600" dirty="0"/>
              <a:t> за </a:t>
            </a:r>
            <a:r>
              <a:rPr lang="ru-RU" sz="2600" dirty="0" err="1"/>
              <a:t>обсягом</a:t>
            </a:r>
            <a:r>
              <a:rPr lang="ru-RU" sz="2600" dirty="0"/>
              <a:t> </a:t>
            </a:r>
            <a:r>
              <a:rPr lang="ru-RU" sz="2600" dirty="0" err="1"/>
              <a:t>фольклорні</a:t>
            </a:r>
            <a:r>
              <a:rPr lang="ru-RU" sz="2600" dirty="0"/>
              <a:t> </a:t>
            </a:r>
            <a:r>
              <a:rPr lang="ru-RU" sz="2600" dirty="0" smtClean="0"/>
              <a:t>твори. </a:t>
            </a:r>
            <a:r>
              <a:rPr lang="ru-RU" sz="2600" dirty="0" err="1"/>
              <a:t>Малі</a:t>
            </a:r>
            <a:r>
              <a:rPr lang="ru-RU" sz="2600" dirty="0"/>
              <a:t> </a:t>
            </a:r>
            <a:r>
              <a:rPr lang="ru-RU" sz="2600" dirty="0" err="1"/>
              <a:t>фольклорні</a:t>
            </a:r>
            <a:r>
              <a:rPr lang="ru-RU" sz="2600" dirty="0"/>
              <a:t> </a:t>
            </a:r>
            <a:r>
              <a:rPr lang="ru-RU" sz="2600" dirty="0" err="1"/>
              <a:t>жанри</a:t>
            </a:r>
            <a:r>
              <a:rPr lang="ru-RU" sz="2600" dirty="0"/>
              <a:t> є </a:t>
            </a:r>
            <a:r>
              <a:rPr lang="ru-RU" sz="2600" dirty="0" err="1"/>
              <a:t>виразниками</a:t>
            </a:r>
            <a:r>
              <a:rPr lang="ru-RU" sz="2600" dirty="0"/>
              <a:t> </a:t>
            </a:r>
            <a:r>
              <a:rPr lang="ru-RU" sz="2600" dirty="0" err="1"/>
              <a:t>народної</a:t>
            </a:r>
            <a:r>
              <a:rPr lang="ru-RU" sz="2600" dirty="0"/>
              <a:t> </a:t>
            </a:r>
            <a:r>
              <a:rPr lang="ru-RU" sz="2600" dirty="0" err="1"/>
              <a:t>творчості</a:t>
            </a:r>
            <a:r>
              <a:rPr lang="ru-RU" sz="2600" dirty="0"/>
              <a:t> в </a:t>
            </a:r>
            <a:r>
              <a:rPr lang="ru-RU" sz="2600" dirty="0" err="1"/>
              <a:t>зжатому</a:t>
            </a:r>
            <a:r>
              <a:rPr lang="ru-RU" sz="2600" dirty="0"/>
              <a:t> </a:t>
            </a:r>
            <a:r>
              <a:rPr lang="ru-RU" sz="2600" dirty="0" err="1"/>
              <a:t>концентрованому</a:t>
            </a:r>
            <a:r>
              <a:rPr lang="ru-RU" sz="2600" dirty="0"/>
              <a:t> </a:t>
            </a:r>
            <a:r>
              <a:rPr lang="ru-RU" sz="2600" dirty="0" err="1"/>
              <a:t>вигляді</a:t>
            </a:r>
            <a:r>
              <a:rPr lang="ru-RU" sz="2600" dirty="0"/>
              <a:t> та </a:t>
            </a:r>
            <a:r>
              <a:rPr lang="ru-RU" sz="2600" dirty="0" err="1"/>
              <a:t>яскраво</a:t>
            </a:r>
            <a:r>
              <a:rPr lang="ru-RU" sz="2600" dirty="0"/>
              <a:t> </a:t>
            </a:r>
            <a:r>
              <a:rPr lang="ru-RU" sz="2600" dirty="0" err="1"/>
              <a:t>передають</a:t>
            </a:r>
            <a:r>
              <a:rPr lang="ru-RU" sz="2600" dirty="0"/>
              <a:t> </a:t>
            </a:r>
            <a:r>
              <a:rPr lang="ru-RU" sz="2600" dirty="0" err="1"/>
              <a:t>народну</a:t>
            </a:r>
            <a:r>
              <a:rPr lang="ru-RU" sz="2600" dirty="0"/>
              <a:t> </a:t>
            </a:r>
            <a:r>
              <a:rPr lang="ru-RU" sz="2600" dirty="0" err="1"/>
              <a:t>самобутність</a:t>
            </a:r>
            <a:r>
              <a:rPr lang="ru-RU" sz="2600" dirty="0"/>
              <a:t>, як </a:t>
            </a:r>
            <a:r>
              <a:rPr lang="ru-RU" sz="2600" dirty="0" smtClean="0"/>
              <a:t>правило, </a:t>
            </a:r>
            <a:r>
              <a:rPr lang="ru-RU" sz="2600" dirty="0" err="1"/>
              <a:t>описуючи</a:t>
            </a:r>
            <a:r>
              <a:rPr lang="ru-RU" sz="2600" dirty="0"/>
              <a:t> </a:t>
            </a:r>
            <a:r>
              <a:rPr lang="ru-RU" sz="2600" dirty="0" err="1"/>
              <a:t>чіткі</a:t>
            </a:r>
            <a:r>
              <a:rPr lang="ru-RU" sz="2600" dirty="0"/>
              <a:t> й </a:t>
            </a:r>
            <a:r>
              <a:rPr lang="ru-RU" sz="2600" dirty="0" err="1"/>
              <a:t>зрозумілі</a:t>
            </a:r>
            <a:r>
              <a:rPr lang="ru-RU" sz="2600" dirty="0"/>
              <a:t> </a:t>
            </a:r>
            <a:r>
              <a:rPr lang="ru-RU" sz="2600" dirty="0" err="1"/>
              <a:t>життєві</a:t>
            </a:r>
            <a:r>
              <a:rPr lang="ru-RU" sz="2600" dirty="0"/>
              <a:t> </a:t>
            </a:r>
            <a:r>
              <a:rPr lang="ru-RU" sz="2600" dirty="0" err="1"/>
              <a:t>ситуації</a:t>
            </a:r>
            <a:r>
              <a:rPr lang="ru-RU" sz="2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7772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5229200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813376" cy="44256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dirty="0">
                <a:solidFill>
                  <a:srgbClr val="FF0000"/>
                </a:solidFill>
              </a:rPr>
              <a:t>До </a:t>
            </a:r>
            <a:r>
              <a:rPr lang="ru-RU" sz="3600" dirty="0" err="1">
                <a:solidFill>
                  <a:srgbClr val="FF0000"/>
                </a:solidFill>
              </a:rPr>
              <a:t>малих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err="1">
                <a:solidFill>
                  <a:srgbClr val="FF0000"/>
                </a:solidFill>
              </a:rPr>
              <a:t>фольклорних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err="1">
                <a:solidFill>
                  <a:srgbClr val="FF0000"/>
                </a:solidFill>
              </a:rPr>
              <a:t>жанрів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 smtClean="0">
                <a:solidFill>
                  <a:srgbClr val="FF0000"/>
                </a:solidFill>
              </a:rPr>
              <a:t>належать: </a:t>
            </a:r>
          </a:p>
          <a:p>
            <a:pPr marL="0" indent="633413" algn="just">
              <a:buNone/>
            </a:pPr>
            <a:r>
              <a:rPr lang="ru-RU" sz="3200" dirty="0" err="1" smtClean="0"/>
              <a:t>прислів'я</a:t>
            </a:r>
            <a:r>
              <a:rPr lang="ru-RU" sz="3200" dirty="0"/>
              <a:t>, </a:t>
            </a:r>
            <a:r>
              <a:rPr lang="ru-RU" sz="3200" dirty="0" err="1"/>
              <a:t>приказки</a:t>
            </a:r>
            <a:r>
              <a:rPr lang="ru-RU" sz="3200" dirty="0"/>
              <a:t>, загадки, </a:t>
            </a:r>
            <a:r>
              <a:rPr lang="ru-RU" sz="3200" dirty="0" err="1"/>
              <a:t>заклички</a:t>
            </a:r>
            <a:r>
              <a:rPr lang="ru-RU" sz="3200" dirty="0"/>
              <a:t>, </a:t>
            </a:r>
            <a:r>
              <a:rPr lang="ru-RU" sz="3200" dirty="0" err="1"/>
              <a:t>зичення</a:t>
            </a:r>
            <a:r>
              <a:rPr lang="ru-RU" sz="3200" dirty="0"/>
              <a:t>, </a:t>
            </a:r>
            <a:r>
              <a:rPr lang="ru-RU" sz="3200" dirty="0" err="1"/>
              <a:t>примовки</a:t>
            </a:r>
            <a:r>
              <a:rPr lang="ru-RU" sz="3200" dirty="0"/>
              <a:t>, </a:t>
            </a:r>
            <a:r>
              <a:rPr lang="ru-RU" sz="3200" dirty="0" err="1"/>
              <a:t>прокляття</a:t>
            </a:r>
            <a:r>
              <a:rPr lang="ru-RU" sz="3200" dirty="0"/>
              <a:t>, </a:t>
            </a:r>
            <a:r>
              <a:rPr lang="ru-RU" sz="3200" dirty="0" err="1"/>
              <a:t>скоромовки</a:t>
            </a:r>
            <a:r>
              <a:rPr lang="ru-RU" sz="3200" dirty="0"/>
              <a:t>, </a:t>
            </a:r>
            <a:r>
              <a:rPr lang="ru-RU" sz="3200" dirty="0" err="1"/>
              <a:t>лічилки</a:t>
            </a:r>
            <a:r>
              <a:rPr lang="ru-RU" sz="3200" dirty="0"/>
              <a:t>, </a:t>
            </a:r>
            <a:r>
              <a:rPr lang="ru-RU" sz="3200" dirty="0" err="1" smtClean="0"/>
              <a:t>анекдоти</a:t>
            </a:r>
            <a:r>
              <a:rPr lang="ru-RU" sz="3200" dirty="0" smtClean="0"/>
              <a:t>. </a:t>
            </a:r>
            <a:r>
              <a:rPr lang="ru-RU" sz="3200" dirty="0"/>
              <a:t>До них </a:t>
            </a:r>
            <a:r>
              <a:rPr lang="ru-RU" sz="3200" dirty="0" err="1"/>
              <a:t>також</a:t>
            </a:r>
            <a:r>
              <a:rPr lang="ru-RU" sz="3200" dirty="0"/>
              <a:t> належать </a:t>
            </a:r>
            <a:r>
              <a:rPr lang="ru-RU" sz="3200" dirty="0" err="1"/>
              <a:t>пісенні</a:t>
            </a:r>
            <a:r>
              <a:rPr lang="ru-RU" sz="3200" dirty="0"/>
              <a:t> </a:t>
            </a:r>
            <a:r>
              <a:rPr lang="ru-RU" sz="3200" dirty="0" err="1"/>
              <a:t>тексти</a:t>
            </a:r>
            <a:r>
              <a:rPr lang="ru-RU" sz="3200" dirty="0"/>
              <a:t> на одну строфу, </a:t>
            </a:r>
            <a:r>
              <a:rPr lang="ru-RU" sz="3200" dirty="0" err="1"/>
              <a:t>наприклад</a:t>
            </a:r>
            <a:r>
              <a:rPr lang="ru-RU" sz="3200" dirty="0"/>
              <a:t>, </a:t>
            </a:r>
            <a:r>
              <a:rPr lang="ru-RU" sz="3200" dirty="0" err="1"/>
              <a:t>коломийки</a:t>
            </a:r>
            <a:r>
              <a:rPr lang="ru-RU" sz="3200" dirty="0"/>
              <a:t>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725144"/>
            <a:ext cx="22860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701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90</TotalTime>
  <Words>408</Words>
  <Application>Microsoft Office PowerPoint</Application>
  <PresentationFormat>Экран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Фольклорні жанри</vt:lpstr>
      <vt:lpstr>Поняття про жанр</vt:lpstr>
      <vt:lpstr>Жанр у фольклорі</vt:lpstr>
      <vt:lpstr>Презентация PowerPoint</vt:lpstr>
      <vt:lpstr>Презентация PowerPoint</vt:lpstr>
      <vt:lpstr>Великі фольклорні жанри</vt:lpstr>
      <vt:lpstr>Презентация PowerPoint</vt:lpstr>
      <vt:lpstr>Малі фольклорні жанри </vt:lpstr>
      <vt:lpstr>Презентация PowerPoint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Великі й малі жанри фольклору</dc:title>
  <dc:creator>Acer</dc:creator>
  <cp:lastModifiedBy>Acer</cp:lastModifiedBy>
  <cp:revision>9</cp:revision>
  <dcterms:created xsi:type="dcterms:W3CDTF">2020-03-23T17:00:26Z</dcterms:created>
  <dcterms:modified xsi:type="dcterms:W3CDTF">2020-03-23T18:41:30Z</dcterms:modified>
</cp:coreProperties>
</file>