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3C18"/>
    <a:srgbClr val="A8DF99"/>
    <a:srgbClr val="9EEC8C"/>
    <a:srgbClr val="70BA66"/>
    <a:srgbClr val="F7E8E1"/>
    <a:srgbClr val="F1FCFE"/>
    <a:srgbClr val="DBF6FE"/>
    <a:srgbClr val="6BC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BF30-A525-48F7-B98E-7C9068C961B7}" type="datetimeFigureOut">
              <a:rPr lang="uk-UA" smtClean="0"/>
              <a:t>06.05.2020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B27B0-E5C6-4F41-9768-ACC4AEDE712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27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B27B0-E5C6-4F41-9768-ACC4AEDE7122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8222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0705" y="1364606"/>
            <a:ext cx="6822831" cy="2387600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atin typeface="+mn-lt"/>
              </a:rPr>
              <a:t/>
            </a:r>
            <a:br>
              <a:rPr lang="uk-UA" sz="2800" b="1" dirty="0" smtClean="0">
                <a:latin typeface="+mn-lt"/>
              </a:rPr>
            </a:br>
            <a:r>
              <a:rPr lang="uk-UA" sz="2800" b="1" dirty="0">
                <a:latin typeface="+mn-lt"/>
              </a:rPr>
              <a:t/>
            </a:r>
            <a:br>
              <a:rPr lang="uk-UA" sz="2800" b="1" dirty="0">
                <a:latin typeface="+mn-lt"/>
              </a:rPr>
            </a:br>
            <a:r>
              <a:rPr lang="uk-UA" sz="2800" b="1" dirty="0" smtClean="0">
                <a:latin typeface="+mn-lt"/>
              </a:rPr>
              <a:t/>
            </a:r>
            <a:br>
              <a:rPr lang="uk-UA" sz="2800" b="1" dirty="0" smtClean="0">
                <a:latin typeface="+mn-lt"/>
              </a:rPr>
            </a:br>
            <a:r>
              <a:rPr lang="uk-UA" sz="2800" b="1" dirty="0">
                <a:latin typeface="+mn-lt"/>
              </a:rPr>
              <a:t/>
            </a:r>
            <a:br>
              <a:rPr lang="uk-UA" sz="2800" b="1" dirty="0">
                <a:latin typeface="+mn-lt"/>
              </a:rPr>
            </a:br>
            <a:r>
              <a:rPr lang="uk-UA" sz="2800" b="1" dirty="0" smtClean="0">
                <a:latin typeface="+mn-lt"/>
              </a:rPr>
              <a:t/>
            </a:r>
            <a:br>
              <a:rPr lang="uk-UA" sz="2800" b="1" dirty="0" smtClean="0">
                <a:latin typeface="+mn-lt"/>
              </a:rPr>
            </a:br>
            <a:r>
              <a:rPr lang="uk-UA" sz="2800" b="1" dirty="0">
                <a:latin typeface="+mn-lt"/>
              </a:rPr>
              <a:t/>
            </a:r>
            <a:br>
              <a:rPr lang="uk-UA" sz="2800" b="1" dirty="0">
                <a:latin typeface="+mn-lt"/>
              </a:rPr>
            </a:br>
            <a:r>
              <a:rPr lang="uk-UA" sz="28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«</a:t>
            </a:r>
            <a:r>
              <a:rPr lang="uk-UA" sz="3200" b="1" spc="300" dirty="0" smtClean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ЗУПИНИМО ПАНДЕМІЮ</a:t>
            </a:r>
            <a:r>
              <a:rPr lang="uk-UA" sz="3200" b="1" spc="300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:</a:t>
            </a:r>
            <a:br>
              <a:rPr lang="uk-UA" sz="3200" b="1" spc="300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</a:br>
            <a:r>
              <a:rPr lang="uk-UA" altLang="uk-UA" sz="3200" b="1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Безпека і здоров'я на роботі можуть </a:t>
            </a:r>
            <a:br>
              <a:rPr lang="uk-UA" altLang="uk-UA" sz="3200" b="1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</a:br>
            <a:r>
              <a:rPr lang="uk-UA" altLang="uk-UA" sz="3200" b="1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врятувати </a:t>
            </a:r>
            <a:r>
              <a:rPr lang="uk-UA" altLang="uk-UA" sz="3200" b="1" dirty="0" smtClean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життя»</a:t>
            </a:r>
            <a:r>
              <a:rPr lang="uk-UA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/>
            </a:r>
            <a:br>
              <a:rPr lang="uk-UA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</a:br>
            <a:r>
              <a:rPr lang="uk-UA" sz="2800" b="1" dirty="0">
                <a:latin typeface="+mn-lt"/>
              </a:rPr>
              <a:t/>
            </a:r>
            <a:br>
              <a:rPr lang="uk-UA" sz="2800" b="1" dirty="0">
                <a:latin typeface="+mn-lt"/>
              </a:rPr>
            </a:br>
            <a:endParaRPr lang="en-US" sz="28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7244" y="3378718"/>
            <a:ext cx="6529754" cy="1655762"/>
          </a:xfrm>
        </p:spPr>
        <p:txBody>
          <a:bodyPr/>
          <a:lstStyle/>
          <a:p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«Профілактика і пом'якшення наслідків поширення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COVID-19 </a:t>
            </a:r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на робочому місці»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89" y="4481849"/>
            <a:ext cx="1860863" cy="184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077" y="2686296"/>
            <a:ext cx="8709255" cy="1325563"/>
          </a:xfrm>
        </p:spPr>
        <p:txBody>
          <a:bodyPr>
            <a:noAutofit/>
          </a:bodyPr>
          <a:lstStyle/>
          <a:p>
            <a:pPr algn="ctr"/>
            <a:r>
              <a:rPr lang="uk-UA" sz="3200" b="1" spc="3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/>
            </a:r>
            <a:br>
              <a:rPr lang="uk-UA" sz="3200" b="1" spc="3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</a:br>
            <a:r>
              <a:rPr lang="uk-UA" altLang="uk-UA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Безпека і здоров'я на роботі </a:t>
            </a:r>
            <a:r>
              <a:rPr lang="uk-UA" altLang="uk-UA" sz="3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вряту</a:t>
            </a:r>
            <a:r>
              <a:rPr lang="uk-UA" altLang="uk-UA" sz="3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ють</a:t>
            </a:r>
            <a:r>
              <a:rPr lang="uk-UA" altLang="uk-UA" sz="3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uk-UA" altLang="uk-UA" sz="3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життя</a:t>
            </a:r>
            <a:r>
              <a:rPr lang="uk-UA" altLang="uk-UA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!</a:t>
            </a:r>
            <a:r>
              <a:rPr lang="uk-UA" sz="32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32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БУДЕМО СВІДОМІ</a:t>
            </a:r>
            <a:endParaRPr lang="uk-UA" sz="4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88" y="4507606"/>
            <a:ext cx="1860863" cy="184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40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1693" y="1066801"/>
            <a:ext cx="8264770" cy="57911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dirty="0" smtClean="0"/>
              <a:t>   </a:t>
            </a:r>
          </a:p>
          <a:p>
            <a:pPr marL="0" indent="0" algn="just">
              <a:buNone/>
            </a:pP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r>
              <a:rPr lang="uk-UA" sz="1600" dirty="0" smtClean="0">
                <a:solidFill>
                  <a:srgbClr val="273C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 контрольний перелік є управлінським інструментом для реалізації практичних заходів з метою зменшення поширення пандемії </a:t>
            </a:r>
            <a:r>
              <a:rPr lang="en-US" sz="1600" dirty="0" smtClean="0">
                <a:solidFill>
                  <a:srgbClr val="273C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 </a:t>
            </a:r>
            <a:r>
              <a:rPr lang="uk-UA" sz="1600" dirty="0" smtClean="0">
                <a:solidFill>
                  <a:srgbClr val="273C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робочому місці, рекомендований Державною службою України з питань праці та Міжнародною організацією праці. Успішне впровадження цього інструменту залежить від співпраці між адміністрацією та працівниками задля здійснення </a:t>
            </a:r>
            <a:r>
              <a:rPr lang="uk-UA" altLang="uk-UA" sz="1600" dirty="0" smtClean="0">
                <a:solidFill>
                  <a:srgbClr val="273C18"/>
                </a:solidFill>
                <a:latin typeface="Cambria" pitchFamily="18" charset="0"/>
              </a:rPr>
              <a:t>протидії </a:t>
            </a:r>
            <a:r>
              <a:rPr lang="uk-UA" altLang="uk-UA" sz="1600" dirty="0">
                <a:solidFill>
                  <a:srgbClr val="273C18"/>
                </a:solidFill>
                <a:latin typeface="Cambria" pitchFamily="18" charset="0"/>
              </a:rPr>
              <a:t>поширенню </a:t>
            </a:r>
            <a:r>
              <a:rPr lang="uk-UA" altLang="uk-UA" sz="1600" dirty="0" err="1">
                <a:solidFill>
                  <a:srgbClr val="273C18"/>
                </a:solidFill>
                <a:latin typeface="Cambria" pitchFamily="18" charset="0"/>
              </a:rPr>
              <a:t>короновірусної</a:t>
            </a:r>
            <a:r>
              <a:rPr lang="uk-UA" altLang="uk-UA" sz="1600" dirty="0">
                <a:solidFill>
                  <a:srgbClr val="273C18"/>
                </a:solidFill>
                <a:latin typeface="Cambria" pitchFamily="18" charset="0"/>
              </a:rPr>
              <a:t> </a:t>
            </a:r>
            <a:r>
              <a:rPr lang="uk-UA" altLang="uk-UA" sz="1600" dirty="0" smtClean="0">
                <a:solidFill>
                  <a:srgbClr val="273C18"/>
                </a:solidFill>
                <a:latin typeface="Cambria" pitchFamily="18" charset="0"/>
              </a:rPr>
              <a:t>інфекції  </a:t>
            </a:r>
            <a:r>
              <a:rPr lang="uk-UA" sz="1600" dirty="0" smtClean="0">
                <a:solidFill>
                  <a:srgbClr val="273C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Комунальному закладі «Харківська обласна Мала академія наук Харківської обласної ради». </a:t>
            </a:r>
            <a:br>
              <a:rPr lang="uk-UA" sz="1600" dirty="0" smtClean="0">
                <a:solidFill>
                  <a:srgbClr val="273C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600" dirty="0">
              <a:solidFill>
                <a:srgbClr val="273C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uk-UA" altLang="uk-UA" b="1" kern="0" dirty="0" smtClean="0">
                <a:solidFill>
                  <a:srgbClr val="1E2D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altLang="uk-UA" b="1" kern="0" dirty="0" smtClean="0">
                <a:solidFill>
                  <a:srgbClr val="1E2D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altLang="uk-UA" b="1" kern="0" dirty="0" smtClean="0">
                <a:solidFill>
                  <a:srgbClr val="1E2D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altLang="uk-UA" b="1" kern="0" dirty="0" smtClean="0">
                <a:solidFill>
                  <a:srgbClr val="1E2D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altLang="uk-UA" b="1" kern="0" dirty="0">
                <a:solidFill>
                  <a:srgbClr val="1E2D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altLang="uk-UA" b="1" kern="0" dirty="0">
                <a:solidFill>
                  <a:srgbClr val="1E2DB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altLang="uk-UA" sz="2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200" b="1" spc="3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ЗУПИНИМО </a:t>
            </a:r>
            <a:r>
              <a:rPr lang="uk-UA" sz="2200" b="1" spc="3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ПАНДЕМІЮ:</a:t>
            </a:r>
            <a:br>
              <a:rPr lang="uk-UA" sz="2200" b="1" spc="3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uk-UA" altLang="uk-UA" sz="2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Безпека і здоров'я на роботі можуть </a:t>
            </a:r>
            <a:r>
              <a:rPr lang="uk-UA" altLang="uk-UA" sz="22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врятувати </a:t>
            </a:r>
            <a:r>
              <a:rPr lang="uk-UA" altLang="uk-UA" sz="2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життя»</a:t>
            </a:r>
            <a:r>
              <a:rPr lang="uk-UA" sz="2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uk-UA" sz="3100" b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Контрольний перелік заходів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51692" y="4079630"/>
            <a:ext cx="8464062" cy="155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938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2857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>
              <a:buNone/>
            </a:pPr>
            <a:endParaRPr lang="uk-UA" alt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alt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uk-UA" altLang="uk-UA" sz="1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Призначити </a:t>
            </a:r>
            <a:r>
              <a:rPr lang="uk-UA" altLang="uk-UA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групу у складі керівників середньої ланки, </a:t>
            </a:r>
            <a:r>
              <a:rPr lang="uk-UA" altLang="uk-UA" sz="1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uk-UA" altLang="uk-UA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 співробітників, відповідальних за питання охорони праці;</a:t>
            </a:r>
          </a:p>
          <a:p>
            <a:pPr algn="just">
              <a:buFont typeface="Wingdings" pitchFamily="2" charset="2"/>
              <a:buChar char="Ø"/>
            </a:pPr>
            <a:r>
              <a:rPr lang="uk-UA" altLang="uk-UA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інструктаж і навчання групи щодо етапів використання контрольного переліку;</a:t>
            </a:r>
          </a:p>
          <a:p>
            <a:pPr algn="just">
              <a:buFont typeface="Wingdings" pitchFamily="2" charset="2"/>
              <a:buChar char="Ø"/>
            </a:pPr>
            <a:r>
              <a:rPr lang="uk-UA" altLang="uk-UA" sz="1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Спланувати</a:t>
            </a:r>
            <a:r>
              <a:rPr lang="uk-UA" altLang="uk-UA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які заходи мають бути здійснені, ким і коли. Знайти спосіб застосування </a:t>
            </a:r>
            <a:r>
              <a:rPr lang="uk-UA" altLang="uk-UA" sz="1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заходу</a:t>
            </a:r>
            <a:r>
              <a:rPr lang="uk-UA" altLang="uk-UA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407963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uk-UA" altLang="uk-UA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Рекомендації з користування контрольним переліком заходів</a:t>
            </a:r>
            <a:endParaRPr lang="ru-RU" altLang="uk-UA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3" y="420944"/>
            <a:ext cx="1184856" cy="117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52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678" y="222738"/>
            <a:ext cx="8405446" cy="72683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0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2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0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2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000" b="1" dirty="0" smtClean="0">
                <a:solidFill>
                  <a:schemeClr val="accent4">
                    <a:lumMod val="50000"/>
                  </a:schemeClr>
                </a:solidFill>
              </a:rPr>
              <a:t>«</a:t>
            </a:r>
            <a:r>
              <a:rPr lang="uk-UA" sz="2000" b="1" spc="300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ЗУПИНИМО ПАНДЕМІЮ:</a:t>
            </a:r>
            <a:br>
              <a:rPr lang="uk-UA" sz="2000" b="1" spc="300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</a:br>
            <a:r>
              <a:rPr lang="uk-UA" altLang="uk-UA" sz="2000" b="1" dirty="0" smtClean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Безпека </a:t>
            </a:r>
            <a:r>
              <a:rPr lang="uk-UA" altLang="uk-UA" sz="2000" b="1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і здоров'я на роботі можуть </a:t>
            </a:r>
            <a:r>
              <a:rPr lang="uk-UA" altLang="uk-UA" sz="2000" b="1" dirty="0" smtClean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врятувати </a:t>
            </a:r>
            <a:r>
              <a:rPr lang="uk-UA" altLang="uk-UA" sz="2000" b="1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життя</a:t>
            </a:r>
            <a:r>
              <a:rPr lang="uk-UA" altLang="uk-UA" sz="2000" b="1" dirty="0" smtClean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»</a:t>
            </a:r>
            <a:r>
              <a:rPr lang="uk-UA" altLang="uk-UA" sz="20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/>
            </a:r>
            <a:br>
              <a:rPr lang="uk-UA" altLang="uk-UA" sz="20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uk-UA" sz="18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18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kern="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</a:t>
            </a:r>
            <a:r>
              <a:rPr lang="en-US" sz="1800" b="1" kern="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uk-UA" sz="1800" b="1" kern="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ПОЛІТИКА, ПЛАНУВАННЯ ТА ОРГАНІЗАЦІЯ</a:t>
            </a:r>
            <a:endParaRPr lang="ru-RU" sz="1800" b="1" kern="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58461" y="1406769"/>
            <a:ext cx="5791199" cy="1195754"/>
          </a:xfrm>
          <a:prstGeom prst="roundRect">
            <a:avLst/>
          </a:prstGeom>
          <a:gradFill flip="none" rotWithShape="1">
            <a:gsLst>
              <a:gs pos="0">
                <a:srgbClr val="A8DF99">
                  <a:shade val="30000"/>
                  <a:satMod val="115000"/>
                </a:srgbClr>
              </a:gs>
              <a:gs pos="50000">
                <a:srgbClr val="A8DF99">
                  <a:shade val="67500"/>
                  <a:satMod val="115000"/>
                </a:srgbClr>
              </a:gs>
              <a:gs pos="100000">
                <a:srgbClr val="A8D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Розпорядження (наказ) про зобов'язання і відповідальність керівництва (командування) щодо зменшення ризику впливу вірусу та передачі COVID-19 на робочих місцях. </a:t>
            </a:r>
            <a:endParaRPr lang="uk-UA" altLang="uk-UA" sz="1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58461" y="2743200"/>
            <a:ext cx="5791199" cy="1195754"/>
          </a:xfrm>
          <a:prstGeom prst="roundRect">
            <a:avLst/>
          </a:prstGeom>
          <a:gradFill flip="none" rotWithShape="1">
            <a:gsLst>
              <a:gs pos="0">
                <a:srgbClr val="A8DF99">
                  <a:shade val="30000"/>
                  <a:satMod val="115000"/>
                </a:srgbClr>
              </a:gs>
              <a:gs pos="50000">
                <a:srgbClr val="A8DF99">
                  <a:shade val="67500"/>
                  <a:satMod val="115000"/>
                </a:srgbClr>
              </a:gs>
              <a:gs pos="100000">
                <a:srgbClr val="A8D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</a:pP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План забезпечення готовності та реагування з метою профілактики COVID-19 на робочому місці, враховуючи всі напрями роботи та завдання, що виконуються працівниками, та потенційні джерела зараження.</a:t>
            </a:r>
          </a:p>
          <a:p>
            <a:pPr algn="ctr"/>
            <a:endParaRPr lang="uk-UA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11567" y="4044461"/>
            <a:ext cx="5791199" cy="1195754"/>
          </a:xfrm>
          <a:prstGeom prst="roundRect">
            <a:avLst/>
          </a:prstGeom>
          <a:gradFill flip="none" rotWithShape="1">
            <a:gsLst>
              <a:gs pos="0">
                <a:srgbClr val="A8DF99">
                  <a:shade val="30000"/>
                  <a:satMod val="115000"/>
                </a:srgbClr>
              </a:gs>
              <a:gs pos="50000">
                <a:srgbClr val="A8DF99">
                  <a:shade val="67500"/>
                  <a:satMod val="115000"/>
                </a:srgbClr>
              </a:gs>
              <a:gs pos="100000">
                <a:srgbClr val="A8D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</a:pP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Консультації зі службами з питань здоров’я на роботі, які, можливо, розробили інформаційні матеріали з просування профілактики ризику інфікування вірусом на робочому місці та інші технічні рекомендації.</a:t>
            </a:r>
          </a:p>
          <a:p>
            <a:pPr algn="ctr"/>
            <a:endParaRPr lang="uk-UA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11566" y="5416062"/>
            <a:ext cx="5791199" cy="1195754"/>
          </a:xfrm>
          <a:prstGeom prst="roundRect">
            <a:avLst/>
          </a:prstGeom>
          <a:gradFill flip="none" rotWithShape="1">
            <a:gsLst>
              <a:gs pos="0">
                <a:srgbClr val="A8DF99">
                  <a:shade val="30000"/>
                  <a:satMod val="115000"/>
                </a:srgbClr>
              </a:gs>
              <a:gs pos="50000">
                <a:srgbClr val="A8DF99">
                  <a:shade val="67500"/>
                  <a:satMod val="115000"/>
                </a:srgbClr>
              </a:gs>
              <a:gs pos="100000">
                <a:srgbClr val="A8D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</a:pP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Arial" charset="0"/>
              </a:rPr>
              <a:t>Створення системи надання працівникам актуальної та достовірної інформації про перебіг ситуації з COVID-19, з посиланням на інформацію, оприлюднену національними чи місцевими органами охорони здоров’я.</a:t>
            </a:r>
          </a:p>
          <a:p>
            <a:pPr algn="ctr"/>
            <a:endParaRPr lang="uk-UA" dirty="0"/>
          </a:p>
        </p:txBody>
      </p:sp>
      <p:sp>
        <p:nvSpPr>
          <p:cNvPr id="12" name="TextBox 11"/>
          <p:cNvSpPr txBox="1"/>
          <p:nvPr/>
        </p:nvSpPr>
        <p:spPr>
          <a:xfrm>
            <a:off x="34458" y="949571"/>
            <a:ext cx="8664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uk-UA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188328"/>
            <a:ext cx="1184856" cy="117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59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23291" y="1055078"/>
            <a:ext cx="5791199" cy="1195754"/>
          </a:xfrm>
          <a:prstGeom prst="roundRect">
            <a:avLst/>
          </a:prstGeom>
          <a:gradFill flip="none" rotWithShape="1">
            <a:gsLst>
              <a:gs pos="0">
                <a:srgbClr val="A8DF99">
                  <a:shade val="30000"/>
                  <a:satMod val="115000"/>
                </a:srgbClr>
              </a:gs>
              <a:gs pos="50000">
                <a:srgbClr val="A8DF99">
                  <a:shade val="67500"/>
                  <a:satMod val="115000"/>
                </a:srgbClr>
              </a:gs>
              <a:gs pos="100000">
                <a:srgbClr val="A8D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Інтеграція питань безпеки та здоров’я у план дій у надзвичайних ситуаціях та забезпечення безперебійної діяльності з врахуванням необхідності виконання операцій меншим числом працівників.</a:t>
            </a:r>
          </a:p>
          <a:p>
            <a:pPr algn="ctr"/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23292" y="2368062"/>
            <a:ext cx="5791199" cy="1195754"/>
          </a:xfrm>
          <a:prstGeom prst="roundRect">
            <a:avLst/>
          </a:prstGeom>
          <a:gradFill flip="none" rotWithShape="1">
            <a:gsLst>
              <a:gs pos="0">
                <a:srgbClr val="A8DF99">
                  <a:shade val="30000"/>
                  <a:satMod val="115000"/>
                </a:srgbClr>
              </a:gs>
              <a:gs pos="50000">
                <a:srgbClr val="A8DF99">
                  <a:shade val="67500"/>
                  <a:satMod val="115000"/>
                </a:srgbClr>
              </a:gs>
              <a:gs pos="100000">
                <a:srgbClr val="A8D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</a:pP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Заохочення дистанційної роботи неключових працівників, щоб звести до мінімуму поширення COVID-19 на робочому місці.</a:t>
            </a:r>
          </a:p>
          <a:p>
            <a:pPr algn="ctr"/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29502" y="3727938"/>
            <a:ext cx="5791199" cy="1195754"/>
          </a:xfrm>
          <a:prstGeom prst="roundRect">
            <a:avLst/>
          </a:prstGeom>
          <a:gradFill flip="none" rotWithShape="1">
            <a:gsLst>
              <a:gs pos="0">
                <a:srgbClr val="A8DF99">
                  <a:shade val="30000"/>
                  <a:satMod val="115000"/>
                </a:srgbClr>
              </a:gs>
              <a:gs pos="50000">
                <a:srgbClr val="A8DF99">
                  <a:shade val="67500"/>
                  <a:satMod val="115000"/>
                </a:srgbClr>
              </a:gs>
              <a:gs pos="100000">
                <a:srgbClr val="A8D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</a:pP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 дистанційна робота практично неможлива, запровадження змін, щоб уникнути великої концентрації працівників на об’єктах.</a:t>
            </a:r>
          </a:p>
          <a:p>
            <a:pPr algn="ctr"/>
            <a:endParaRPr lang="uk-UA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70883" y="5087814"/>
            <a:ext cx="5791199" cy="1465384"/>
          </a:xfrm>
          <a:prstGeom prst="roundRect">
            <a:avLst/>
          </a:prstGeom>
          <a:gradFill flip="none" rotWithShape="1">
            <a:gsLst>
              <a:gs pos="0">
                <a:srgbClr val="A8DF99">
                  <a:shade val="30000"/>
                  <a:satMod val="115000"/>
                </a:srgbClr>
              </a:gs>
              <a:gs pos="50000">
                <a:srgbClr val="A8DF99">
                  <a:shade val="67500"/>
                  <a:satMod val="115000"/>
                </a:srgbClr>
              </a:gs>
              <a:gs pos="100000">
                <a:srgbClr val="A8D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</a:pP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Розробка плану можливих дій у разі виявлення у підрозділі підтвердженого чи підозрюваного випадку COVID-19, що включає, серед іншого, повідомлення, контроль і дезінфекцію відповідно до національних керівних документів.</a:t>
            </a:r>
          </a:p>
          <a:p>
            <a:pPr algn="just">
              <a:spcBef>
                <a:spcPct val="0"/>
              </a:spcBef>
            </a:pPr>
            <a:endParaRPr lang="uk-UA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2377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uk-UA" b="1" dirty="0" smtClean="0">
                <a:solidFill>
                  <a:schemeClr val="accent4">
                    <a:lumMod val="50000"/>
                  </a:schemeClr>
                </a:solidFill>
              </a:rPr>
              <a:t>«</a:t>
            </a:r>
            <a:r>
              <a:rPr lang="uk-UA" b="1" spc="300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ЗУПИНИМО ПАНДЕМІЮ:</a:t>
            </a:r>
            <a:br>
              <a:rPr lang="uk-UA" b="1" spc="300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</a:br>
            <a:r>
              <a:rPr lang="uk-UA" altLang="uk-UA" b="1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Безпека і здоров'я на роботі можуть  врятувати життя»</a:t>
            </a:r>
            <a:r>
              <a:rPr lang="uk-UA" altLang="uk-UA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/>
            </a:r>
            <a:br>
              <a:rPr lang="uk-UA" altLang="uk-UA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uk-UA" sz="16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16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8" y="269809"/>
            <a:ext cx="1184856" cy="117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20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9309" y="913671"/>
            <a:ext cx="9143999" cy="646946"/>
          </a:xfrm>
        </p:spPr>
        <p:txBody>
          <a:bodyPr>
            <a:noAutofit/>
          </a:bodyPr>
          <a:lstStyle/>
          <a:p>
            <a:pPr algn="ctr"/>
            <a:r>
              <a:rPr lang="uk-UA" sz="16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ОЦІНКА ТА УПРАВЛІННЯ РИЗИКАМИ, </a:t>
            </a:r>
            <a:r>
              <a:rPr lang="uk-UA" sz="1600" b="1" kern="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ІНФОРМУВАННЯ</a:t>
            </a:r>
            <a:endParaRPr lang="uk-UA" sz="16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35720" y="1675672"/>
            <a:ext cx="5791199" cy="1195754"/>
          </a:xfrm>
          <a:prstGeom prst="roundRect">
            <a:avLst/>
          </a:prstGeom>
          <a:gradFill flip="none" rotWithShape="1">
            <a:gsLst>
              <a:gs pos="0">
                <a:srgbClr val="A8DF99">
                  <a:shade val="30000"/>
                  <a:satMod val="115000"/>
                </a:srgbClr>
              </a:gs>
              <a:gs pos="50000">
                <a:srgbClr val="A8DF99">
                  <a:shade val="67500"/>
                  <a:satMod val="115000"/>
                </a:srgbClr>
              </a:gs>
              <a:gs pos="100000">
                <a:srgbClr val="A8D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</a:pP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Оцінити ризики </a:t>
            </a:r>
            <a:r>
              <a:rPr lang="uk-UA" altLang="uk-UA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потенційної </a:t>
            </a: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взаємодії з працівниками та відвідувачами, забруднення виробничого середовища та здійснити відповідні заходи (розділ </a:t>
            </a:r>
            <a:r>
              <a:rPr lang="en-US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III)</a:t>
            </a: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ctr"/>
            <a:endParaRPr lang="uk-UA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35721" y="3106616"/>
            <a:ext cx="5791199" cy="1195754"/>
          </a:xfrm>
          <a:prstGeom prst="roundRect">
            <a:avLst/>
          </a:prstGeom>
          <a:gradFill flip="none" rotWithShape="1">
            <a:gsLst>
              <a:gs pos="0">
                <a:srgbClr val="A8DF99">
                  <a:shade val="30000"/>
                  <a:satMod val="115000"/>
                </a:srgbClr>
              </a:gs>
              <a:gs pos="50000">
                <a:srgbClr val="A8DF99">
                  <a:shade val="67500"/>
                  <a:satMod val="115000"/>
                </a:srgbClr>
              </a:gs>
              <a:gs pos="100000">
                <a:srgbClr val="A8D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Провести навчання керівництва та працівників щодо запроваджених заходів із запобігання ризику інфікування вірусом і щодо порядку дій у випадку інфікування.</a:t>
            </a:r>
            <a:endParaRPr lang="uk-U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35722" y="4607168"/>
            <a:ext cx="5791199" cy="1559170"/>
          </a:xfrm>
          <a:prstGeom prst="roundRect">
            <a:avLst/>
          </a:prstGeom>
          <a:gradFill flip="none" rotWithShape="1">
            <a:gsLst>
              <a:gs pos="0">
                <a:srgbClr val="A8DF99">
                  <a:shade val="30000"/>
                  <a:satMod val="115000"/>
                </a:srgbClr>
              </a:gs>
              <a:gs pos="50000">
                <a:srgbClr val="A8DF99">
                  <a:shade val="67500"/>
                  <a:satMod val="115000"/>
                </a:srgbClr>
              </a:gs>
              <a:gs pos="100000">
                <a:srgbClr val="A8D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</a:pPr>
            <a:r>
              <a:rPr lang="uk-UA" altLang="uk-UA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uk-UA" altLang="uk-UA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uk-UA" altLang="uk-UA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Повідомити </a:t>
            </a: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працівників про </a:t>
            </a:r>
            <a:r>
              <a:rPr lang="uk-UA" altLang="uk-UA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 залишити </a:t>
            </a: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робочу зону в разі </a:t>
            </a:r>
            <a:r>
              <a:rPr lang="uk-UA" altLang="uk-UA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виникнення </a:t>
            </a: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серйозної загрози життю або здоров’ю відповідно до національного законодавства і встановлених процедур та негайно повідомити свого безпосереднього керівника про таку ситуацію.</a:t>
            </a:r>
          </a:p>
          <a:p>
            <a:pPr algn="just">
              <a:spcBef>
                <a:spcPct val="0"/>
              </a:spcBef>
            </a:pPr>
            <a:endParaRPr lang="uk-UA" altLang="uk-UA" sz="15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46073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chemeClr val="accent4">
                    <a:lumMod val="50000"/>
                  </a:schemeClr>
                </a:solidFill>
              </a:rPr>
              <a:t>«</a:t>
            </a:r>
            <a:r>
              <a:rPr lang="uk-UA" b="1" spc="300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ЗУПИНИМО ПАНДЕМІЮ:</a:t>
            </a:r>
            <a:br>
              <a:rPr lang="uk-UA" b="1" spc="300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</a:br>
            <a:r>
              <a:rPr lang="uk-UA" altLang="uk-UA" b="1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Безпека і здоров'я на роботі можуть  врятувати життя»</a:t>
            </a:r>
            <a:r>
              <a:rPr lang="uk-UA" altLang="uk-UA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/>
            </a:r>
            <a:br>
              <a:rPr lang="uk-UA" altLang="uk-UA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uk-UA" sz="16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16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" y="238883"/>
            <a:ext cx="1184856" cy="117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55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48145" y="1301262"/>
            <a:ext cx="5791197" cy="1184031"/>
          </a:xfrm>
          <a:prstGeom prst="roundRect">
            <a:avLst/>
          </a:prstGeom>
          <a:gradFill flip="none" rotWithShape="1">
            <a:gsLst>
              <a:gs pos="0">
                <a:srgbClr val="A8DF99">
                  <a:shade val="30000"/>
                  <a:satMod val="115000"/>
                </a:srgbClr>
              </a:gs>
              <a:gs pos="50000">
                <a:srgbClr val="A8DF99">
                  <a:shade val="67500"/>
                  <a:satMod val="115000"/>
                </a:srgbClr>
              </a:gs>
              <a:gs pos="100000">
                <a:srgbClr val="A8D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altLang="uk-UA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uk-UA" altLang="uk-UA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uk-UA" altLang="uk-UA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Уникати </a:t>
            </a:r>
            <a:r>
              <a:rPr lang="uk-UA" altLang="uk-UA" sz="1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відряджень</a:t>
            </a: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некритичних випадках. Оцінити ризик інфікування COVID-19, якщо плануються відрядження (для всіх фаз поїздки та виконання робочих завдань).</a:t>
            </a:r>
          </a:p>
          <a:p>
            <a:pPr algn="ctr"/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00547" y="2824533"/>
            <a:ext cx="5791199" cy="1195754"/>
          </a:xfrm>
          <a:prstGeom prst="roundRect">
            <a:avLst/>
          </a:prstGeom>
          <a:gradFill flip="none" rotWithShape="1">
            <a:gsLst>
              <a:gs pos="0">
                <a:srgbClr val="A8DF99">
                  <a:shade val="30000"/>
                  <a:satMod val="115000"/>
                </a:srgbClr>
              </a:gs>
              <a:gs pos="50000">
                <a:srgbClr val="A8DF99">
                  <a:shade val="67500"/>
                  <a:satMod val="115000"/>
                </a:srgbClr>
              </a:gs>
              <a:gs pos="100000">
                <a:srgbClr val="A8D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  <a:buClr>
                <a:srgbClr val="230050"/>
              </a:buClr>
              <a:buSzPts val="2800"/>
              <a:buFontTx/>
              <a:buNone/>
            </a:pP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Підтримувати регулярне спілкування з працівниками, зокрема через інтернет або, якщо це неможливо, телефоном.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88119" y="4465764"/>
            <a:ext cx="5791199" cy="1195754"/>
          </a:xfrm>
          <a:prstGeom prst="roundRect">
            <a:avLst/>
          </a:prstGeom>
          <a:gradFill flip="none" rotWithShape="1">
            <a:gsLst>
              <a:gs pos="0">
                <a:srgbClr val="A8DF99">
                  <a:shade val="30000"/>
                  <a:satMod val="115000"/>
                </a:srgbClr>
              </a:gs>
              <a:gs pos="50000">
                <a:srgbClr val="A8DF99">
                  <a:shade val="67500"/>
                  <a:satMod val="115000"/>
                </a:srgbClr>
              </a:gs>
              <a:gs pos="100000">
                <a:srgbClr val="A8D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Допомагати працівникам долати нові психосоціальні ризики, засвоювати нові форми організації праці, а також заохочувати вести здоровий спосіб </a:t>
            </a:r>
            <a:r>
              <a:rPr lang="uk-UA" altLang="uk-UA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життя.</a:t>
            </a:r>
            <a:endParaRPr lang="uk-UA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82654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chemeClr val="accent4">
                    <a:lumMod val="50000"/>
                  </a:schemeClr>
                </a:solidFill>
              </a:rPr>
              <a:t>«</a:t>
            </a:r>
            <a:r>
              <a:rPr lang="uk-UA" b="1" spc="300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ЗУПИНИМО ПАНДЕМІЮ:</a:t>
            </a:r>
            <a:br>
              <a:rPr lang="uk-UA" b="1" spc="300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</a:br>
            <a:r>
              <a:rPr lang="uk-UA" altLang="uk-UA" b="1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Безпека і здоров'я на роботі можуть  врятувати життя»</a:t>
            </a:r>
            <a:r>
              <a:rPr lang="uk-UA" altLang="uk-UA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/>
            </a:r>
            <a:br>
              <a:rPr lang="uk-UA" altLang="uk-UA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uk-UA" sz="16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16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7" y="197736"/>
            <a:ext cx="1184856" cy="117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92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05509"/>
            <a:ext cx="7753350" cy="70338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b="1" spc="300" dirty="0" smtClean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/>
            </a:r>
            <a:br>
              <a:rPr lang="uk-UA" sz="2700" b="1" spc="300" dirty="0" smtClean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</a:br>
            <a:r>
              <a:rPr lang="uk-UA" sz="2700" b="1" spc="300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uk-UA" sz="2700" b="1" spc="300" dirty="0" smtClean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         </a:t>
            </a:r>
            <a:br>
              <a:rPr lang="uk-UA" sz="2700" b="1" spc="300" dirty="0" smtClean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</a:br>
            <a:r>
              <a:rPr lang="uk-UA" sz="2700" b="1" spc="300" dirty="0" smtClean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uk-UA" sz="2000" b="1" spc="300" dirty="0" smtClean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«ЗУПИНИМО </a:t>
            </a:r>
            <a:r>
              <a:rPr lang="uk-UA" sz="2000" b="1" spc="300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ПАНДЕМІЮ:</a:t>
            </a:r>
            <a:br>
              <a:rPr lang="uk-UA" sz="2000" b="1" spc="300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</a:br>
            <a:r>
              <a:rPr lang="uk-UA" altLang="uk-UA" sz="2000" b="1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Безпека і здоров'я на роботі можуть  врятувати життя»</a:t>
            </a:r>
            <a:r>
              <a:rPr lang="uk-UA" altLang="uk-UA" sz="20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/>
            </a:r>
            <a:br>
              <a:rPr lang="uk-UA" altLang="uk-UA" sz="20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uk-UA" sz="20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0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4338" y="958117"/>
            <a:ext cx="5826370" cy="6948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III. ЗАХОДИ З ПРОФІЛАКТИКИ ТА ПОМ</a:t>
            </a:r>
            <a:r>
              <a:rPr lang="uk-UA" altLang="uk-UA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ЯКШЕННЯ НАСЛІДКІВ ПОШИРЕННЯ COVID-19  </a:t>
            </a:r>
            <a:r>
              <a:rPr lang="uk-UA" altLang="uk-UA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55772" y="4078901"/>
            <a:ext cx="5791199" cy="1195754"/>
          </a:xfrm>
          <a:prstGeom prst="roundRect">
            <a:avLst/>
          </a:prstGeom>
          <a:gradFill flip="none" rotWithShape="1">
            <a:gsLst>
              <a:gs pos="0">
                <a:srgbClr val="A8DF99">
                  <a:shade val="30000"/>
                  <a:satMod val="115000"/>
                </a:srgbClr>
              </a:gs>
              <a:gs pos="50000">
                <a:srgbClr val="A8DF99">
                  <a:shade val="67500"/>
                  <a:satMod val="115000"/>
                </a:srgbClr>
              </a:gs>
              <a:gs pos="100000">
                <a:srgbClr val="A8D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  <a:buClr>
                <a:srgbClr val="230050"/>
              </a:buClr>
              <a:buSzPts val="2800"/>
              <a:buFontTx/>
              <a:buNone/>
            </a:pP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Забезпечити персоналу і відвідувачам достатньо місць із простим доступом, де вони можуть помити руки </a:t>
            </a:r>
            <a:r>
              <a:rPr lang="uk-UA" altLang="uk-UA" sz="1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милом</a:t>
            </a: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 водою, дезінфікувати руки антисептиками, а також заохочувати культуру миття рук.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44050" y="2777641"/>
            <a:ext cx="5791199" cy="1195754"/>
          </a:xfrm>
          <a:prstGeom prst="roundRect">
            <a:avLst/>
          </a:prstGeom>
          <a:gradFill flip="none" rotWithShape="1">
            <a:gsLst>
              <a:gs pos="0">
                <a:srgbClr val="A8DF99">
                  <a:shade val="30000"/>
                  <a:satMod val="115000"/>
                </a:srgbClr>
              </a:gs>
              <a:gs pos="50000">
                <a:srgbClr val="A8DF99">
                  <a:shade val="67500"/>
                  <a:satMod val="115000"/>
                </a:srgbClr>
              </a:gs>
              <a:gs pos="100000">
                <a:srgbClr val="A8D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  <a:buClr>
                <a:srgbClr val="230050"/>
              </a:buClr>
              <a:buSzPts val="2800"/>
              <a:buFontTx/>
              <a:buNone/>
            </a:pP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Уникати особистих зустрічей, віддаючи перевагу телефонним дзвінкам, електронній пошті або віртуальним зустрічам. Якщо необхідно організувати зустрічі, передбачте місце, </a:t>
            </a:r>
            <a:r>
              <a:rPr lang="uk-UA" altLang="uk-UA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яке дасть змогу </a:t>
            </a: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забезпечити фізичне дистанціювання.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55773" y="1499826"/>
            <a:ext cx="5791199" cy="1195754"/>
          </a:xfrm>
          <a:prstGeom prst="roundRect">
            <a:avLst/>
          </a:prstGeom>
          <a:gradFill flip="none" rotWithShape="1">
            <a:gsLst>
              <a:gs pos="0">
                <a:srgbClr val="A8DF99">
                  <a:shade val="30000"/>
                  <a:satMod val="115000"/>
                </a:srgbClr>
              </a:gs>
              <a:gs pos="50000">
                <a:srgbClr val="A8DF99">
                  <a:shade val="67500"/>
                  <a:satMod val="115000"/>
                </a:srgbClr>
              </a:gs>
              <a:gs pos="100000">
                <a:srgbClr val="A8D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  <a:buClr>
                <a:srgbClr val="230050"/>
              </a:buClr>
              <a:buSzPts val="2800"/>
              <a:buFontTx/>
              <a:buNone/>
            </a:pP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Організувати роботу так, щоб забезпечити фізичне дистанціювання на відстань не менше 2 метрів від інших осіб або на іншу відстань, рекомендовану відповідним компетентним органом.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44049" y="5344264"/>
            <a:ext cx="5791199" cy="1195754"/>
          </a:xfrm>
          <a:prstGeom prst="roundRect">
            <a:avLst/>
          </a:prstGeom>
          <a:gradFill flip="none" rotWithShape="1">
            <a:gsLst>
              <a:gs pos="0">
                <a:srgbClr val="A8DF99">
                  <a:shade val="30000"/>
                  <a:satMod val="115000"/>
                </a:srgbClr>
              </a:gs>
              <a:gs pos="50000">
                <a:srgbClr val="A8DF99">
                  <a:shade val="67500"/>
                  <a:satMod val="115000"/>
                </a:srgbClr>
              </a:gs>
              <a:gs pos="100000">
                <a:srgbClr val="A8D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  <a:buClr>
                <a:srgbClr val="230050"/>
              </a:buClr>
              <a:buSzPts val="2800"/>
              <a:buFontTx/>
              <a:buNone/>
            </a:pP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Забезпечувати соціальне дистанціювання </a:t>
            </a:r>
            <a:r>
              <a:rPr lang="uk-UA" altLang="uk-UA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 </a:t>
            </a: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максимально можливо триматися подалі від «місць скупчення людей».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93" y="141667"/>
            <a:ext cx="1184856" cy="117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86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81758" y="107219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b="1" spc="300" dirty="0" smtClean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/>
            </a:r>
            <a:br>
              <a:rPr lang="uk-UA" sz="2700" b="1" spc="300" dirty="0" smtClean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</a:br>
            <a:r>
              <a:rPr lang="uk-UA" sz="2700" b="1" spc="300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uk-UA" sz="2700" b="1" spc="300" dirty="0" smtClean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         </a:t>
            </a:r>
            <a:br>
              <a:rPr lang="uk-UA" sz="2700" b="1" spc="300" dirty="0" smtClean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</a:br>
            <a:r>
              <a:rPr lang="uk-UA" sz="2700" b="1" spc="300" dirty="0" smtClean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uk-UA" sz="2000" b="1" spc="300" dirty="0" smtClean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«ЗУПИНИМО </a:t>
            </a:r>
            <a:r>
              <a:rPr lang="uk-UA" sz="2000" b="1" spc="300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ПАНДЕМІЮ:</a:t>
            </a:r>
            <a:br>
              <a:rPr lang="uk-UA" sz="2000" b="1" spc="300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</a:br>
            <a:r>
              <a:rPr lang="uk-UA" altLang="uk-UA" sz="2000" b="1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Безпека і здоров'я на роботі можуть  врятувати життя»</a:t>
            </a:r>
            <a:r>
              <a:rPr lang="uk-UA" altLang="uk-UA" sz="20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/>
            </a:r>
            <a:br>
              <a:rPr lang="uk-UA" altLang="uk-UA" sz="20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uk-UA" sz="20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0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78510" y="4301641"/>
            <a:ext cx="5791199" cy="1195754"/>
          </a:xfrm>
          <a:prstGeom prst="roundRect">
            <a:avLst/>
          </a:prstGeom>
          <a:gradFill flip="none" rotWithShape="1">
            <a:gsLst>
              <a:gs pos="0">
                <a:srgbClr val="A8DF99">
                  <a:shade val="30000"/>
                  <a:satMod val="115000"/>
                </a:srgbClr>
              </a:gs>
              <a:gs pos="50000">
                <a:srgbClr val="A8DF99">
                  <a:shade val="67500"/>
                  <a:satMod val="115000"/>
                </a:srgbClr>
              </a:gs>
              <a:gs pos="100000">
                <a:srgbClr val="A8D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  <a:buClr>
                <a:srgbClr val="230050"/>
              </a:buClr>
              <a:buSzPts val="2800"/>
              <a:buFontTx/>
              <a:buNone/>
            </a:pP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Посилити витяжну вентиляцію й збільшити подачу чистого повітря до кімнат та робочих приміщень із високим ризиком інфікування вірусом.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78511" y="1805351"/>
            <a:ext cx="5791199" cy="2145323"/>
          </a:xfrm>
          <a:prstGeom prst="roundRect">
            <a:avLst/>
          </a:prstGeom>
          <a:gradFill flip="none" rotWithShape="1">
            <a:gsLst>
              <a:gs pos="0">
                <a:srgbClr val="A8DF99">
                  <a:shade val="30000"/>
                  <a:satMod val="115000"/>
                </a:srgbClr>
              </a:gs>
              <a:gs pos="50000">
                <a:srgbClr val="A8DF99">
                  <a:shade val="67500"/>
                  <a:satMod val="115000"/>
                </a:srgbClr>
              </a:gs>
              <a:gs pos="100000">
                <a:srgbClr val="A8D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  <a:buClr>
                <a:srgbClr val="230050"/>
              </a:buClr>
              <a:buSzPts val="2800"/>
              <a:buFontTx/>
              <a:buNone/>
            </a:pP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Заохочувати культуру регулярного витирання столів і робочих місць, дверних ручок, телефонів, клавіатур і робочих об’єктів антисептиком і регулярної дезінфекції місць загального користування, зокрема туалетів. Поверхні, яких часто торкаються, слід мити частіше. Залежно від діяльності, розглянути питання про залучення спеціалізованих служб із прибирання і дезінфекції.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8" y="206062"/>
            <a:ext cx="1184856" cy="117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92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1800" b="1" spc="300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/>
            </a:r>
            <a:br>
              <a:rPr lang="uk-UA" sz="1800" b="1" spc="300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</a:br>
            <a:r>
              <a:rPr lang="uk-UA" sz="1800" b="1" spc="300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          </a:t>
            </a:r>
            <a:br>
              <a:rPr lang="uk-UA" sz="1800" b="1" spc="300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</a:br>
            <a:r>
              <a:rPr lang="uk-UA" sz="1800" b="1" spc="300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«ЗУПИНИМО ПАНДЕМІЮ:</a:t>
            </a:r>
            <a:br>
              <a:rPr lang="uk-UA" sz="1800" b="1" spc="300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</a:br>
            <a:r>
              <a:rPr lang="uk-UA" altLang="uk-UA" sz="1800" b="1" dirty="0">
                <a:solidFill>
                  <a:schemeClr val="accent4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Безпека і здоров'я на роботі можуть  врятувати життя»</a:t>
            </a:r>
            <a:r>
              <a:rPr lang="uk-UA" altLang="uk-UA" sz="18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/>
            </a:r>
            <a:br>
              <a:rPr lang="uk-UA" altLang="uk-UA" sz="18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uk-UA" sz="18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18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8523" y="1438763"/>
            <a:ext cx="7272704" cy="905852"/>
          </a:xfrm>
        </p:spPr>
        <p:txBody>
          <a:bodyPr/>
          <a:lstStyle/>
          <a:p>
            <a:pPr marL="0" indent="0" algn="ctr">
              <a:buNone/>
            </a:pP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IV. ПОРЯДОК ДІЙ У РАЗІ ВИЯВЛЕННЯ ПІДОЗРИ НА COVID-19 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54355" y="4781558"/>
            <a:ext cx="5791199" cy="1326166"/>
          </a:xfrm>
          <a:prstGeom prst="roundRect">
            <a:avLst/>
          </a:prstGeom>
          <a:gradFill flip="none" rotWithShape="1">
            <a:gsLst>
              <a:gs pos="0">
                <a:srgbClr val="A8DF99">
                  <a:shade val="30000"/>
                  <a:satMod val="115000"/>
                </a:srgbClr>
              </a:gs>
              <a:gs pos="50000">
                <a:srgbClr val="A8DF99">
                  <a:shade val="67500"/>
                  <a:satMod val="115000"/>
                </a:srgbClr>
              </a:gs>
              <a:gs pos="100000">
                <a:srgbClr val="A8D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  <a:buClr>
                <a:srgbClr val="230050"/>
              </a:buClr>
              <a:buSzPts val="2800"/>
              <a:buFontTx/>
              <a:buNone/>
            </a:pP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Організувати ізоляцію будь-якої особи, у якої розвиваються симптоми COVID-19, на робочому місці до моменту перевезення до відповідного медичного закладу. Організувати дезінфекцію робочого місця і медичний огляд осіб, які тісно контактували з вищезгаданою особою.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30910" y="3386511"/>
            <a:ext cx="5791199" cy="1195754"/>
          </a:xfrm>
          <a:prstGeom prst="roundRect">
            <a:avLst/>
          </a:prstGeom>
          <a:gradFill flip="none" rotWithShape="1">
            <a:gsLst>
              <a:gs pos="0">
                <a:srgbClr val="A8DF99">
                  <a:shade val="30000"/>
                  <a:satMod val="115000"/>
                </a:srgbClr>
              </a:gs>
              <a:gs pos="50000">
                <a:srgbClr val="A8DF99">
                  <a:shade val="67500"/>
                  <a:satMod val="115000"/>
                </a:srgbClr>
              </a:gs>
              <a:gs pos="100000">
                <a:srgbClr val="A8D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1000"/>
              </a:lnSpc>
              <a:spcAft>
                <a:spcPts val="1463"/>
              </a:spcAft>
              <a:buClr>
                <a:srgbClr val="230050"/>
              </a:buClr>
              <a:buSzPts val="2800"/>
              <a:buFontTx/>
              <a:buNone/>
            </a:pP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разі серйозного погіршення здоров’я працівників, зокрема затрудненого дихання, рекомендувати їм звернутися до лікаря і повідомити </a:t>
            </a:r>
            <a:r>
              <a:rPr lang="uk-UA" altLang="uk-UA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 </a:t>
            </a: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симптоми </a:t>
            </a:r>
            <a:r>
              <a:rPr lang="uk-UA" altLang="uk-UA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 </a:t>
            </a:r>
            <a:r>
              <a:rPr lang="uk-UA" altLang="uk-UA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випадки спілкування з іншими особами останнім часом. </a:t>
            </a:r>
            <a:endParaRPr lang="uk-UA" altLang="uk-UA" sz="1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4354" y="2062533"/>
            <a:ext cx="5791199" cy="1195754"/>
          </a:xfrm>
          <a:prstGeom prst="roundRect">
            <a:avLst/>
          </a:prstGeom>
          <a:gradFill flip="none" rotWithShape="1">
            <a:gsLst>
              <a:gs pos="0">
                <a:srgbClr val="A8DF99">
                  <a:shade val="30000"/>
                  <a:satMod val="115000"/>
                </a:srgbClr>
              </a:gs>
              <a:gs pos="50000">
                <a:srgbClr val="A8DF99">
                  <a:shade val="67500"/>
                  <a:satMod val="115000"/>
                </a:srgbClr>
              </a:gs>
              <a:gs pos="100000">
                <a:srgbClr val="A8DF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0"/>
              </a:spcBef>
              <a:buClr>
                <a:srgbClr val="230050"/>
              </a:buClr>
              <a:buSzPts val="2800"/>
              <a:buFontTx/>
              <a:buNone/>
            </a:pPr>
            <a:r>
              <a:rPr lang="uk-UA" altLang="uk-UA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Заохочувати своїх працівників, у яких підозрюються симптоми COVID-19, не приходити на роботу і дотримуватися рекомендацій місцевих органів влади.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" y="202004"/>
            <a:ext cx="1184856" cy="117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214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</TotalTime>
  <Words>711</Words>
  <Application>Microsoft Office PowerPoint</Application>
  <PresentationFormat>Экран (4:3)</PresentationFormat>
  <Paragraphs>51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      «ЗУПИНИМО ПАНДЕМІЮ: Безпека і здоров'я на роботі можуть  врятувати життя»  </vt:lpstr>
      <vt:lpstr>   «ЗУПИНИМО ПАНДЕМІЮ: Безпека і здоров'я на роботі можуть врятувати життя»  Контрольний перелік заходів</vt:lpstr>
      <vt:lpstr>  «ЗУПИНИМО ПАНДЕМІЮ: Безпека і здоров'я на роботі можуть  врятувати життя»   І. ПОЛІТИКА, ПЛАНУВАННЯ ТА ОРГАНІЗАЦІЯ</vt:lpstr>
      <vt:lpstr>Презентация PowerPoint</vt:lpstr>
      <vt:lpstr>II. ОЦІНКА ТА УПРАВЛІННЯ РИЗИКАМИ, ІНФОРМУВАННЯ</vt:lpstr>
      <vt:lpstr>Презентация PowerPoint</vt:lpstr>
      <vt:lpstr>              «ЗУПИНИМО ПАНДЕМІЮ: Безпека і здоров'я на роботі можуть  врятувати життя»  </vt:lpstr>
      <vt:lpstr>              «ЗУПИНИМО ПАНДЕМІЮ: Безпека і здоров'я на роботі можуть  врятувати життя»  </vt:lpstr>
      <vt:lpstr>              «ЗУПИНИМО ПАНДЕМІЮ: Безпека і здоров'я на роботі можуть  врятувати життя»  </vt:lpstr>
      <vt:lpstr> Безпека і здоров'я на роботі врятують життя!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Microsoft</cp:lastModifiedBy>
  <cp:revision>44</cp:revision>
  <dcterms:created xsi:type="dcterms:W3CDTF">2018-09-04T12:10:47Z</dcterms:created>
  <dcterms:modified xsi:type="dcterms:W3CDTF">2020-05-06T16:42:31Z</dcterms:modified>
</cp:coreProperties>
</file>